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764" r:id="rId1"/>
  </p:sldMasterIdLst>
  <p:notesMasterIdLst>
    <p:notesMasterId r:id="rId39"/>
  </p:notesMasterIdLst>
  <p:sldIdLst>
    <p:sldId id="256" r:id="rId2"/>
    <p:sldId id="279" r:id="rId3"/>
    <p:sldId id="280" r:id="rId4"/>
    <p:sldId id="285" r:id="rId5"/>
    <p:sldId id="281" r:id="rId6"/>
    <p:sldId id="282" r:id="rId7"/>
    <p:sldId id="278" r:id="rId8"/>
    <p:sldId id="270" r:id="rId9"/>
    <p:sldId id="271" r:id="rId10"/>
    <p:sldId id="277" r:id="rId11"/>
    <p:sldId id="272" r:id="rId12"/>
    <p:sldId id="274" r:id="rId13"/>
    <p:sldId id="275" r:id="rId14"/>
    <p:sldId id="276" r:id="rId15"/>
    <p:sldId id="283" r:id="rId16"/>
    <p:sldId id="273" r:id="rId17"/>
    <p:sldId id="268" r:id="rId18"/>
    <p:sldId id="267" r:id="rId19"/>
    <p:sldId id="266" r:id="rId20"/>
    <p:sldId id="259" r:id="rId21"/>
    <p:sldId id="260" r:id="rId22"/>
    <p:sldId id="264" r:id="rId23"/>
    <p:sldId id="262" r:id="rId24"/>
    <p:sldId id="261" r:id="rId25"/>
    <p:sldId id="263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69" r:id="rId36"/>
    <p:sldId id="296" r:id="rId37"/>
    <p:sldId id="295" r:id="rId38"/>
  </p:sldIdLst>
  <p:sldSz cx="9144000" cy="6858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90676" autoAdjust="0"/>
  </p:normalViewPr>
  <p:slideViewPr>
    <p:cSldViewPr snapToGrid="0">
      <p:cViewPr>
        <p:scale>
          <a:sx n="75" d="100"/>
          <a:sy n="75" d="100"/>
        </p:scale>
        <p:origin x="-318" y="-6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2FC04-2323-477E-B263-DA04BAD024FF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28BB08-E8C8-4761-A0B0-31DCBB51A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490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Point out that allowable columns are highlighted when dragging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The dragger becomes the assignee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Clicking a card shows the details on the right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8BB08-E8C8-4761-A0B0-31DCBB51A0D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3877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Mitch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8BB08-E8C8-4761-A0B0-31DCBB51A0D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261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Mitch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8BB08-E8C8-4761-A0B0-31DCBB51A0D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8572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Mitch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8BB08-E8C8-4761-A0B0-31DCBB51A0D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7185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Mitch Only people </a:t>
            </a:r>
            <a:r>
              <a:rPr lang="en-US" baseline="0" dirty="0" smtClean="0"/>
              <a:t>with project </a:t>
            </a:r>
            <a:r>
              <a:rPr lang="en-US" b="1" baseline="0" dirty="0" smtClean="0"/>
              <a:t>Administer Projects</a:t>
            </a:r>
            <a:r>
              <a:rPr lang="en-US" baseline="0" dirty="0" smtClean="0"/>
              <a:t> permission for your project can modify a </a:t>
            </a:r>
            <a:r>
              <a:rPr lang="en-US" baseline="0" dirty="0" err="1" smtClean="0"/>
              <a:t>worflow</a:t>
            </a:r>
            <a:endParaRPr lang="en-US" baseline="0" dirty="0" smtClean="0"/>
          </a:p>
          <a:p>
            <a:r>
              <a:rPr lang="en-US" baseline="0" dirty="0" smtClean="0"/>
              <a:t>To obtain this permission, email the project administrator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8BB08-E8C8-4761-A0B0-31DCBB51A0D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764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8BB08-E8C8-4761-A0B0-31DCBB51A0D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0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Victor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8BB08-E8C8-4761-A0B0-31DCBB51A0D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24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Mitch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8BB08-E8C8-4761-A0B0-31DCBB51A0D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336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Mitch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8BB08-E8C8-4761-A0B0-31DCBB51A0D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290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Mitch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8BB08-E8C8-4761-A0B0-31DCBB51A0D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43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Mitch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8BB08-E8C8-4761-A0B0-31DCBB51A0D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642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Mitch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8BB08-E8C8-4761-A0B0-31DCBB51A0D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01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Mitch Only people </a:t>
            </a:r>
            <a:r>
              <a:rPr lang="en-US" baseline="0" dirty="0" smtClean="0"/>
              <a:t>with project </a:t>
            </a:r>
            <a:r>
              <a:rPr lang="en-US" b="1" baseline="0" dirty="0" smtClean="0"/>
              <a:t>Administer Projects</a:t>
            </a:r>
            <a:r>
              <a:rPr lang="en-US" baseline="0" dirty="0" smtClean="0"/>
              <a:t> permission for your project can modify a </a:t>
            </a:r>
            <a:r>
              <a:rPr lang="en-US" baseline="0" dirty="0" err="1" smtClean="0"/>
              <a:t>worflow</a:t>
            </a:r>
            <a:endParaRPr lang="en-US" baseline="0" dirty="0" smtClean="0"/>
          </a:p>
          <a:p>
            <a:r>
              <a:rPr lang="en-US" baseline="0" dirty="0" smtClean="0"/>
              <a:t>To obtain this permission, email the project administrator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8BB08-E8C8-4761-A0B0-31DCBB51A0D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72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Mitch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8BB08-E8C8-4761-A0B0-31DCBB51A0D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7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Victor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8BB08-E8C8-4761-A0B0-31DCBB51A0D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75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omura Standar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8" name="Freeform 26"/>
          <p:cNvSpPr>
            <a:spLocks noChangeAspect="1"/>
          </p:cNvSpPr>
          <p:nvPr/>
        </p:nvSpPr>
        <p:spPr bwMode="auto">
          <a:xfrm>
            <a:off x="3997025" y="0"/>
            <a:ext cx="5160212" cy="2516400"/>
          </a:xfrm>
          <a:custGeom>
            <a:avLst/>
            <a:gdLst/>
            <a:ahLst/>
            <a:cxnLst>
              <a:cxn ang="0">
                <a:pos x="0" y="520"/>
              </a:cxn>
              <a:cxn ang="0">
                <a:pos x="506" y="1659"/>
              </a:cxn>
              <a:cxn ang="0">
                <a:pos x="3402" y="1659"/>
              </a:cxn>
              <a:cxn ang="0">
                <a:pos x="3402" y="0"/>
              </a:cxn>
              <a:cxn ang="0">
                <a:pos x="224" y="0"/>
              </a:cxn>
              <a:cxn ang="0">
                <a:pos x="0" y="520"/>
              </a:cxn>
              <a:cxn ang="0">
                <a:pos x="0" y="520"/>
              </a:cxn>
            </a:cxnLst>
            <a:rect l="0" t="0" r="r" b="b"/>
            <a:pathLst>
              <a:path w="3402" h="1659">
                <a:moveTo>
                  <a:pt x="0" y="520"/>
                </a:moveTo>
                <a:lnTo>
                  <a:pt x="506" y="1659"/>
                </a:lnTo>
                <a:lnTo>
                  <a:pt x="3402" y="1659"/>
                </a:lnTo>
                <a:lnTo>
                  <a:pt x="3402" y="0"/>
                </a:lnTo>
                <a:lnTo>
                  <a:pt x="224" y="0"/>
                </a:lnTo>
                <a:lnTo>
                  <a:pt x="0" y="520"/>
                </a:lnTo>
                <a:lnTo>
                  <a:pt x="0" y="520"/>
                </a:lnTo>
                <a:close/>
              </a:path>
            </a:pathLst>
          </a:custGeom>
          <a:solidFill>
            <a:srgbClr val="CA2627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252046" y="3888000"/>
            <a:ext cx="6646154" cy="507600"/>
          </a:xfrm>
          <a:prstGeom prst="rect">
            <a:avLst/>
          </a:prstGeom>
        </p:spPr>
        <p:txBody>
          <a:bodyPr lIns="0" tIns="72000" rIns="0" bIns="0" anchor="t" anchorCtr="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800" b="1" baseline="0"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Enter your subtitle here</a:t>
            </a:r>
            <a:endParaRPr lang="en-GB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6453337"/>
            <a:ext cx="3655791" cy="239907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400" b="0" baseline="0"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Enter date here</a:t>
            </a:r>
            <a:endParaRPr lang="en-GB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540930" y="4869161"/>
            <a:ext cx="2259943" cy="1223417"/>
          </a:xfrm>
          <a:prstGeom prst="rect">
            <a:avLst/>
          </a:prstGeom>
        </p:spPr>
        <p:txBody>
          <a:bodyPr anchor="ctr" anchorCtr="0"/>
          <a:lstStyle>
            <a:lvl1pPr algn="r">
              <a:defRPr baseline="0"/>
            </a:lvl1pPr>
          </a:lstStyle>
          <a:p>
            <a:pPr lvl="0"/>
            <a:r>
              <a:rPr lang="en-GB" dirty="0" smtClean="0"/>
              <a:t>Client logo here</a:t>
            </a:r>
            <a:endParaRPr lang="en-GB" dirty="0"/>
          </a:p>
        </p:txBody>
      </p:sp>
      <p:sp>
        <p:nvSpPr>
          <p:cNvPr id="26" name="Text Box 11"/>
          <p:cNvSpPr txBox="1">
            <a:spLocks noChangeArrowheads="1"/>
          </p:cNvSpPr>
          <p:nvPr/>
        </p:nvSpPr>
        <p:spPr bwMode="ltGray">
          <a:xfrm>
            <a:off x="6563082" y="6314838"/>
            <a:ext cx="2237792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algn="r">
              <a:defRPr/>
            </a:pPr>
            <a:r>
              <a:rPr kumimoji="0" lang="en-GB" altLang="ja-JP" sz="900" baseline="0" dirty="0">
                <a:ea typeface="ＭＳ Ｐゴシック" pitchFamily="50" charset="-128"/>
                <a:cs typeface="Arial" charset="0"/>
              </a:rPr>
              <a:t>STRICTLY PRIVATE AND CONFIDENTIAL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252046" y="2880000"/>
            <a:ext cx="6646154" cy="858952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ct val="120000"/>
              </a:lnSpc>
              <a:defRPr sz="2400" baseline="0">
                <a:ea typeface="MS PGothic" pitchFamily="34" charset="-128"/>
              </a:defRPr>
            </a:lvl1pPr>
          </a:lstStyle>
          <a:p>
            <a:r>
              <a:rPr lang="en-US" dirty="0" smtClean="0"/>
              <a:t>Enter your title here</a:t>
            </a:r>
            <a:endParaRPr lang="en-GB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4869160"/>
            <a:ext cx="3655791" cy="79208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400" baseline="0">
                <a:ea typeface="MS PGothic" pitchFamily="34" charset="-128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Business Division</a:t>
            </a:r>
            <a:br>
              <a:rPr lang="en-US" dirty="0" smtClean="0"/>
            </a:br>
            <a:r>
              <a:rPr lang="en-US" dirty="0" smtClean="0"/>
              <a:t>Business Subdivision</a:t>
            </a:r>
            <a:br>
              <a:rPr lang="en-US" dirty="0" smtClean="0"/>
            </a:br>
            <a:r>
              <a:rPr lang="en-US" dirty="0" smtClean="0"/>
              <a:t>Region Label</a:t>
            </a:r>
            <a:endParaRPr lang="en-GB" dirty="0"/>
          </a:p>
        </p:txBody>
      </p:sp>
      <p:sp>
        <p:nvSpPr>
          <p:cNvPr id="17" name="Text Placeholder 31"/>
          <p:cNvSpPr>
            <a:spLocks noGrp="1"/>
          </p:cNvSpPr>
          <p:nvPr>
            <p:ph type="body" sz="quarter" idx="17" hasCustomPrompt="1"/>
          </p:nvPr>
        </p:nvSpPr>
        <p:spPr>
          <a:xfrm>
            <a:off x="251520" y="5821288"/>
            <a:ext cx="3655791" cy="47200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400" baseline="0">
                <a:ea typeface="MS PGothic" pitchFamily="34" charset="-128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Author / Presenter name</a:t>
            </a:r>
            <a:br>
              <a:rPr lang="en-US" dirty="0" smtClean="0"/>
            </a:br>
            <a:r>
              <a:rPr lang="en-US" dirty="0" smtClean="0"/>
              <a:t>Author / Presenter name</a:t>
            </a:r>
            <a:endParaRPr lang="en-GB" dirty="0"/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ltGray">
          <a:xfrm>
            <a:off x="8273486" y="6577300"/>
            <a:ext cx="527388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algn="r">
              <a:defRPr/>
            </a:pPr>
            <a:r>
              <a:rPr kumimoji="0" lang="en-GB" altLang="ja-JP" sz="900" baseline="0" dirty="0" smtClean="0">
                <a:ea typeface="ＭＳ Ｐゴシック" pitchFamily="50" charset="-128"/>
                <a:cs typeface="Arial" charset="0"/>
              </a:rPr>
              <a:t>© Nomura</a:t>
            </a:r>
            <a:endParaRPr kumimoji="0" lang="en-GB" altLang="ja-JP" sz="900" baseline="0" dirty="0">
              <a:ea typeface="ＭＳ Ｐゴシック" pitchFamily="50" charset="-128"/>
              <a:cs typeface="Arial" charset="0"/>
            </a:endParaRPr>
          </a:p>
        </p:txBody>
      </p:sp>
      <p:pic>
        <p:nvPicPr>
          <p:cNvPr id="47" name="Picture 3" descr="O:\Logo_Library\N\NOMURA\A4\NOMURA_A4_CMYK_WHITE.e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9752" y="310690"/>
            <a:ext cx="1260140" cy="216024"/>
          </a:xfrm>
          <a:prstGeom prst="rect">
            <a:avLst/>
          </a:prstGeom>
          <a:noFill/>
        </p:spPr>
      </p:pic>
      <p:sp>
        <p:nvSpPr>
          <p:cNvPr id="48" name="TextBox 47"/>
          <p:cNvSpPr txBox="1"/>
          <p:nvPr/>
        </p:nvSpPr>
        <p:spPr bwMode="white">
          <a:xfrm>
            <a:off x="7020524" y="558527"/>
            <a:ext cx="180911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i="1" dirty="0" smtClean="0">
                <a:solidFill>
                  <a:schemeClr val="bg1"/>
                </a:solidFill>
              </a:rPr>
              <a:t>Connecting</a:t>
            </a:r>
            <a:r>
              <a:rPr lang="en-GB" sz="900" i="1" baseline="0" dirty="0" smtClean="0">
                <a:solidFill>
                  <a:schemeClr val="bg1"/>
                </a:solidFill>
              </a:rPr>
              <a:t> Markets East &amp; West</a:t>
            </a:r>
            <a:endParaRPr lang="en-GB" sz="900" i="1" dirty="0">
              <a:solidFill>
                <a:schemeClr val="bg1"/>
              </a:solidFill>
            </a:endParaRPr>
          </a:p>
        </p:txBody>
      </p:sp>
      <p:sp>
        <p:nvSpPr>
          <p:cNvPr id="78" name="Freeform 19"/>
          <p:cNvSpPr>
            <a:spLocks/>
          </p:cNvSpPr>
          <p:nvPr/>
        </p:nvSpPr>
        <p:spPr bwMode="auto">
          <a:xfrm>
            <a:off x="294975" y="-7625"/>
            <a:ext cx="2370138" cy="2509838"/>
          </a:xfrm>
          <a:custGeom>
            <a:avLst/>
            <a:gdLst/>
            <a:ahLst/>
            <a:cxnLst>
              <a:cxn ang="0">
                <a:pos x="1493" y="0"/>
              </a:cxn>
              <a:cxn ang="0">
                <a:pos x="663" y="0"/>
              </a:cxn>
              <a:cxn ang="0">
                <a:pos x="0" y="1581"/>
              </a:cxn>
              <a:cxn ang="0">
                <a:pos x="832" y="1581"/>
              </a:cxn>
              <a:cxn ang="0">
                <a:pos x="1493" y="0"/>
              </a:cxn>
            </a:cxnLst>
            <a:rect l="0" t="0" r="r" b="b"/>
            <a:pathLst>
              <a:path w="1493" h="1581">
                <a:moveTo>
                  <a:pt x="1493" y="0"/>
                </a:moveTo>
                <a:lnTo>
                  <a:pt x="663" y="0"/>
                </a:lnTo>
                <a:lnTo>
                  <a:pt x="0" y="1581"/>
                </a:lnTo>
                <a:lnTo>
                  <a:pt x="832" y="1581"/>
                </a:lnTo>
                <a:lnTo>
                  <a:pt x="1493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0" name="Freeform 25"/>
          <p:cNvSpPr>
            <a:spLocks/>
          </p:cNvSpPr>
          <p:nvPr/>
        </p:nvSpPr>
        <p:spPr bwMode="auto">
          <a:xfrm>
            <a:off x="3481088" y="1175063"/>
            <a:ext cx="963613" cy="1343025"/>
          </a:xfrm>
          <a:custGeom>
            <a:avLst/>
            <a:gdLst/>
            <a:ahLst/>
            <a:cxnLst>
              <a:cxn ang="0">
                <a:pos x="135" y="846"/>
              </a:cxn>
              <a:cxn ang="0">
                <a:pos x="607" y="846"/>
              </a:cxn>
              <a:cxn ang="0">
                <a:pos x="230" y="0"/>
              </a:cxn>
              <a:cxn ang="0">
                <a:pos x="0" y="532"/>
              </a:cxn>
              <a:cxn ang="0">
                <a:pos x="135" y="846"/>
              </a:cxn>
            </a:cxnLst>
            <a:rect l="0" t="0" r="r" b="b"/>
            <a:pathLst>
              <a:path w="607" h="846">
                <a:moveTo>
                  <a:pt x="135" y="846"/>
                </a:moveTo>
                <a:lnTo>
                  <a:pt x="607" y="846"/>
                </a:lnTo>
                <a:lnTo>
                  <a:pt x="230" y="0"/>
                </a:lnTo>
                <a:lnTo>
                  <a:pt x="0" y="532"/>
                </a:lnTo>
                <a:lnTo>
                  <a:pt x="135" y="846"/>
                </a:lnTo>
                <a:close/>
              </a:path>
            </a:pathLst>
          </a:custGeom>
          <a:solidFill>
            <a:srgbClr val="CA242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1" name="Freeform 80"/>
          <p:cNvSpPr>
            <a:spLocks/>
          </p:cNvSpPr>
          <p:nvPr/>
        </p:nvSpPr>
        <p:spPr bwMode="auto">
          <a:xfrm>
            <a:off x="2261888" y="832163"/>
            <a:ext cx="1241425" cy="1685925"/>
          </a:xfrm>
          <a:custGeom>
            <a:avLst/>
            <a:gdLst/>
            <a:ahLst/>
            <a:cxnLst>
              <a:cxn ang="0">
                <a:pos x="0" y="1062"/>
              </a:cxn>
              <a:cxn ang="0">
                <a:pos x="647" y="1062"/>
              </a:cxn>
              <a:cxn ang="0">
                <a:pos x="782" y="748"/>
              </a:cxn>
              <a:cxn ang="0">
                <a:pos x="459" y="0"/>
              </a:cxn>
              <a:cxn ang="0">
                <a:pos x="0" y="1062"/>
              </a:cxn>
            </a:cxnLst>
            <a:rect l="0" t="0" r="r" b="b"/>
            <a:pathLst>
              <a:path w="782" h="1062">
                <a:moveTo>
                  <a:pt x="0" y="1062"/>
                </a:moveTo>
                <a:lnTo>
                  <a:pt x="647" y="1062"/>
                </a:lnTo>
                <a:lnTo>
                  <a:pt x="782" y="748"/>
                </a:lnTo>
                <a:lnTo>
                  <a:pt x="459" y="0"/>
                </a:lnTo>
                <a:lnTo>
                  <a:pt x="0" y="1062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2" name="Freeform 81"/>
          <p:cNvSpPr>
            <a:spLocks/>
          </p:cNvSpPr>
          <p:nvPr/>
        </p:nvSpPr>
        <p:spPr bwMode="auto">
          <a:xfrm>
            <a:off x="3330275" y="1900"/>
            <a:ext cx="685800" cy="11731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327" y="739"/>
              </a:cxn>
              <a:cxn ang="0">
                <a:pos x="432" y="496"/>
              </a:cxn>
              <a:cxn ang="0">
                <a:pos x="210" y="0"/>
              </a:cxn>
              <a:cxn ang="0">
                <a:pos x="0" y="0"/>
              </a:cxn>
            </a:cxnLst>
            <a:rect l="0" t="0" r="r" b="b"/>
            <a:pathLst>
              <a:path w="432" h="739">
                <a:moveTo>
                  <a:pt x="0" y="0"/>
                </a:moveTo>
                <a:lnTo>
                  <a:pt x="0" y="0"/>
                </a:lnTo>
                <a:lnTo>
                  <a:pt x="327" y="739"/>
                </a:lnTo>
                <a:lnTo>
                  <a:pt x="432" y="496"/>
                </a:lnTo>
                <a:lnTo>
                  <a:pt x="210" y="0"/>
                </a:lnTo>
                <a:lnTo>
                  <a:pt x="0" y="0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3" name="Freeform 82"/>
          <p:cNvSpPr>
            <a:spLocks/>
          </p:cNvSpPr>
          <p:nvPr/>
        </p:nvSpPr>
        <p:spPr bwMode="auto">
          <a:xfrm>
            <a:off x="3654125" y="1900"/>
            <a:ext cx="692150" cy="787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22" y="496"/>
              </a:cxn>
              <a:cxn ang="0">
                <a:pos x="436" y="0"/>
              </a:cxn>
              <a:cxn ang="0">
                <a:pos x="0" y="0"/>
              </a:cxn>
            </a:cxnLst>
            <a:rect l="0" t="0" r="r" b="b"/>
            <a:pathLst>
              <a:path w="436" h="496">
                <a:moveTo>
                  <a:pt x="0" y="0"/>
                </a:moveTo>
                <a:lnTo>
                  <a:pt x="222" y="496"/>
                </a:lnTo>
                <a:lnTo>
                  <a:pt x="436" y="0"/>
                </a:lnTo>
                <a:lnTo>
                  <a:pt x="0" y="0"/>
                </a:lnTo>
                <a:close/>
              </a:path>
            </a:pathLst>
          </a:custGeom>
          <a:solidFill>
            <a:srgbClr val="A6181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4" name="Freeform 83"/>
          <p:cNvSpPr>
            <a:spLocks/>
          </p:cNvSpPr>
          <p:nvPr/>
        </p:nvSpPr>
        <p:spPr bwMode="auto">
          <a:xfrm>
            <a:off x="2981025" y="1900"/>
            <a:ext cx="877888" cy="2017713"/>
          </a:xfrm>
          <a:custGeom>
            <a:avLst/>
            <a:gdLst/>
            <a:ahLst/>
            <a:cxnLst>
              <a:cxn ang="0">
                <a:pos x="0" y="523"/>
              </a:cxn>
              <a:cxn ang="0">
                <a:pos x="323" y="1271"/>
              </a:cxn>
              <a:cxn ang="0">
                <a:pos x="553" y="739"/>
              </a:cxn>
              <a:cxn ang="0">
                <a:pos x="226" y="0"/>
              </a:cxn>
              <a:cxn ang="0">
                <a:pos x="0" y="523"/>
              </a:cxn>
            </a:cxnLst>
            <a:rect l="0" t="0" r="r" b="b"/>
            <a:pathLst>
              <a:path w="553" h="1271">
                <a:moveTo>
                  <a:pt x="0" y="523"/>
                </a:moveTo>
                <a:lnTo>
                  <a:pt x="323" y="1271"/>
                </a:lnTo>
                <a:lnTo>
                  <a:pt x="553" y="739"/>
                </a:lnTo>
                <a:lnTo>
                  <a:pt x="226" y="0"/>
                </a:lnTo>
                <a:lnTo>
                  <a:pt x="0" y="523"/>
                </a:lnTo>
                <a:close/>
              </a:path>
            </a:pathLst>
          </a:custGeom>
          <a:solidFill>
            <a:srgbClr val="AF1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5" name="Freeform 30"/>
          <p:cNvSpPr>
            <a:spLocks/>
          </p:cNvSpPr>
          <p:nvPr/>
        </p:nvSpPr>
        <p:spPr bwMode="auto">
          <a:xfrm>
            <a:off x="2631775" y="1900"/>
            <a:ext cx="717550" cy="830263"/>
          </a:xfrm>
          <a:custGeom>
            <a:avLst/>
            <a:gdLst/>
            <a:ahLst/>
            <a:cxnLst>
              <a:cxn ang="0">
                <a:pos x="452" y="0"/>
              </a:cxn>
              <a:cxn ang="0">
                <a:pos x="452" y="0"/>
              </a:cxn>
              <a:cxn ang="0">
                <a:pos x="0" y="0"/>
              </a:cxn>
              <a:cxn ang="0">
                <a:pos x="226" y="523"/>
              </a:cxn>
              <a:cxn ang="0">
                <a:pos x="447" y="7"/>
              </a:cxn>
              <a:cxn ang="0">
                <a:pos x="452" y="0"/>
              </a:cxn>
            </a:cxnLst>
            <a:rect l="0" t="0" r="r" b="b"/>
            <a:pathLst>
              <a:path w="452" h="523">
                <a:moveTo>
                  <a:pt x="452" y="0"/>
                </a:moveTo>
                <a:lnTo>
                  <a:pt x="452" y="0"/>
                </a:lnTo>
                <a:lnTo>
                  <a:pt x="0" y="0"/>
                </a:lnTo>
                <a:lnTo>
                  <a:pt x="226" y="523"/>
                </a:lnTo>
                <a:lnTo>
                  <a:pt x="447" y="7"/>
                </a:lnTo>
                <a:lnTo>
                  <a:pt x="452" y="0"/>
                </a:lnTo>
                <a:close/>
              </a:path>
            </a:pathLst>
          </a:custGeom>
          <a:solidFill>
            <a:srgbClr val="A2171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6" name="Freeform 31"/>
          <p:cNvSpPr>
            <a:spLocks/>
          </p:cNvSpPr>
          <p:nvPr/>
        </p:nvSpPr>
        <p:spPr bwMode="auto">
          <a:xfrm>
            <a:off x="1585613" y="1900"/>
            <a:ext cx="1414463" cy="2516188"/>
          </a:xfrm>
          <a:custGeom>
            <a:avLst/>
            <a:gdLst/>
            <a:ahLst/>
            <a:cxnLst>
              <a:cxn ang="0">
                <a:pos x="667" y="7"/>
              </a:cxn>
              <a:cxn ang="0">
                <a:pos x="665" y="0"/>
              </a:cxn>
              <a:cxn ang="0">
                <a:pos x="0" y="1585"/>
              </a:cxn>
              <a:cxn ang="0">
                <a:pos x="432" y="1585"/>
              </a:cxn>
              <a:cxn ang="0">
                <a:pos x="891" y="523"/>
              </a:cxn>
              <a:cxn ang="0">
                <a:pos x="667" y="7"/>
              </a:cxn>
            </a:cxnLst>
            <a:rect l="0" t="0" r="r" b="b"/>
            <a:pathLst>
              <a:path w="891" h="1585">
                <a:moveTo>
                  <a:pt x="667" y="7"/>
                </a:moveTo>
                <a:lnTo>
                  <a:pt x="665" y="0"/>
                </a:lnTo>
                <a:lnTo>
                  <a:pt x="0" y="1585"/>
                </a:lnTo>
                <a:lnTo>
                  <a:pt x="432" y="1585"/>
                </a:lnTo>
                <a:lnTo>
                  <a:pt x="891" y="523"/>
                </a:lnTo>
                <a:lnTo>
                  <a:pt x="667" y="7"/>
                </a:lnTo>
                <a:close/>
              </a:path>
            </a:pathLst>
          </a:custGeom>
          <a:solidFill>
            <a:srgbClr val="AF1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7" name="Freeform 32"/>
          <p:cNvSpPr>
            <a:spLocks/>
          </p:cNvSpPr>
          <p:nvPr/>
        </p:nvSpPr>
        <p:spPr bwMode="auto">
          <a:xfrm>
            <a:off x="272750" y="1900"/>
            <a:ext cx="2381250" cy="2516188"/>
          </a:xfrm>
          <a:custGeom>
            <a:avLst/>
            <a:gdLst/>
            <a:ahLst/>
            <a:cxnLst>
              <a:cxn ang="0">
                <a:pos x="667" y="0"/>
              </a:cxn>
              <a:cxn ang="0">
                <a:pos x="0" y="1585"/>
              </a:cxn>
              <a:cxn ang="0">
                <a:pos x="833" y="1585"/>
              </a:cxn>
              <a:cxn ang="0">
                <a:pos x="1500" y="0"/>
              </a:cxn>
              <a:cxn ang="0">
                <a:pos x="667" y="0"/>
              </a:cxn>
            </a:cxnLst>
            <a:rect l="0" t="0" r="r" b="b"/>
            <a:pathLst>
              <a:path w="1500" h="1585">
                <a:moveTo>
                  <a:pt x="667" y="0"/>
                </a:moveTo>
                <a:lnTo>
                  <a:pt x="0" y="1585"/>
                </a:lnTo>
                <a:lnTo>
                  <a:pt x="833" y="1585"/>
                </a:lnTo>
                <a:lnTo>
                  <a:pt x="1500" y="0"/>
                </a:lnTo>
                <a:lnTo>
                  <a:pt x="667" y="0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2" name="Freeform 26"/>
          <p:cNvSpPr>
            <a:spLocks noChangeAspect="1"/>
          </p:cNvSpPr>
          <p:nvPr userDrawn="1"/>
        </p:nvSpPr>
        <p:spPr bwMode="auto">
          <a:xfrm>
            <a:off x="3997025" y="0"/>
            <a:ext cx="5160212" cy="2516400"/>
          </a:xfrm>
          <a:custGeom>
            <a:avLst/>
            <a:gdLst/>
            <a:ahLst/>
            <a:cxnLst>
              <a:cxn ang="0">
                <a:pos x="0" y="520"/>
              </a:cxn>
              <a:cxn ang="0">
                <a:pos x="506" y="1659"/>
              </a:cxn>
              <a:cxn ang="0">
                <a:pos x="3402" y="1659"/>
              </a:cxn>
              <a:cxn ang="0">
                <a:pos x="3402" y="0"/>
              </a:cxn>
              <a:cxn ang="0">
                <a:pos x="224" y="0"/>
              </a:cxn>
              <a:cxn ang="0">
                <a:pos x="0" y="520"/>
              </a:cxn>
              <a:cxn ang="0">
                <a:pos x="0" y="520"/>
              </a:cxn>
            </a:cxnLst>
            <a:rect l="0" t="0" r="r" b="b"/>
            <a:pathLst>
              <a:path w="3402" h="1659">
                <a:moveTo>
                  <a:pt x="0" y="520"/>
                </a:moveTo>
                <a:lnTo>
                  <a:pt x="506" y="1659"/>
                </a:lnTo>
                <a:lnTo>
                  <a:pt x="3402" y="1659"/>
                </a:lnTo>
                <a:lnTo>
                  <a:pt x="3402" y="0"/>
                </a:lnTo>
                <a:lnTo>
                  <a:pt x="224" y="0"/>
                </a:lnTo>
                <a:lnTo>
                  <a:pt x="0" y="520"/>
                </a:lnTo>
                <a:lnTo>
                  <a:pt x="0" y="520"/>
                </a:lnTo>
                <a:close/>
              </a:path>
            </a:pathLst>
          </a:custGeom>
          <a:solidFill>
            <a:srgbClr val="CA2627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3" name="Text Box 11"/>
          <p:cNvSpPr txBox="1">
            <a:spLocks noChangeArrowheads="1"/>
          </p:cNvSpPr>
          <p:nvPr userDrawn="1"/>
        </p:nvSpPr>
        <p:spPr bwMode="ltGray">
          <a:xfrm>
            <a:off x="6563082" y="6314838"/>
            <a:ext cx="2237792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algn="r">
              <a:defRPr/>
            </a:pPr>
            <a:r>
              <a:rPr kumimoji="0" lang="en-GB" altLang="ja-JP" sz="900" baseline="0" dirty="0">
                <a:ea typeface="ＭＳ Ｐゴシック" pitchFamily="50" charset="-128"/>
                <a:cs typeface="Arial" charset="0"/>
              </a:rPr>
              <a:t>STRICTLY PRIVATE AND CONFIDENTIAL</a:t>
            </a:r>
          </a:p>
        </p:txBody>
      </p:sp>
      <p:sp>
        <p:nvSpPr>
          <p:cNvPr id="24" name="Text Box 11"/>
          <p:cNvSpPr txBox="1">
            <a:spLocks noChangeArrowheads="1"/>
          </p:cNvSpPr>
          <p:nvPr userDrawn="1"/>
        </p:nvSpPr>
        <p:spPr bwMode="ltGray">
          <a:xfrm>
            <a:off x="8273486" y="6577300"/>
            <a:ext cx="527388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algn="r">
              <a:defRPr/>
            </a:pPr>
            <a:r>
              <a:rPr kumimoji="0" lang="en-GB" altLang="ja-JP" sz="900" baseline="0" dirty="0" smtClean="0">
                <a:ea typeface="ＭＳ Ｐゴシック" pitchFamily="50" charset="-128"/>
                <a:cs typeface="Arial" charset="0"/>
              </a:rPr>
              <a:t>© Nomura</a:t>
            </a:r>
            <a:endParaRPr kumimoji="0" lang="en-GB" altLang="ja-JP" sz="900" baseline="0" dirty="0">
              <a:ea typeface="ＭＳ Ｐゴシック" pitchFamily="50" charset="-128"/>
              <a:cs typeface="Arial" charset="0"/>
            </a:endParaRPr>
          </a:p>
        </p:txBody>
      </p:sp>
      <p:pic>
        <p:nvPicPr>
          <p:cNvPr id="25" name="Picture 3" descr="O:\Logo_Library\N\NOMURA\A4\NOMURA_A4_CMYK_WHITE.em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9752" y="310690"/>
            <a:ext cx="1260140" cy="216024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 userDrawn="1"/>
        </p:nvSpPr>
        <p:spPr bwMode="white">
          <a:xfrm>
            <a:off x="7020524" y="558527"/>
            <a:ext cx="180911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i="1" dirty="0" smtClean="0">
                <a:solidFill>
                  <a:schemeClr val="bg1"/>
                </a:solidFill>
              </a:rPr>
              <a:t>Connecting</a:t>
            </a:r>
            <a:r>
              <a:rPr lang="en-GB" sz="900" i="1" baseline="0" dirty="0" smtClean="0">
                <a:solidFill>
                  <a:schemeClr val="bg1"/>
                </a:solidFill>
              </a:rPr>
              <a:t> Markets East &amp; West</a:t>
            </a:r>
            <a:endParaRPr lang="en-GB" sz="900" i="1" dirty="0">
              <a:solidFill>
                <a:schemeClr val="bg1"/>
              </a:solidFill>
            </a:endParaRPr>
          </a:p>
        </p:txBody>
      </p:sp>
      <p:sp>
        <p:nvSpPr>
          <p:cNvPr id="28" name="Freeform 19"/>
          <p:cNvSpPr>
            <a:spLocks/>
          </p:cNvSpPr>
          <p:nvPr userDrawn="1"/>
        </p:nvSpPr>
        <p:spPr bwMode="auto">
          <a:xfrm>
            <a:off x="294975" y="-7625"/>
            <a:ext cx="2370138" cy="2509838"/>
          </a:xfrm>
          <a:custGeom>
            <a:avLst/>
            <a:gdLst/>
            <a:ahLst/>
            <a:cxnLst>
              <a:cxn ang="0">
                <a:pos x="1493" y="0"/>
              </a:cxn>
              <a:cxn ang="0">
                <a:pos x="663" y="0"/>
              </a:cxn>
              <a:cxn ang="0">
                <a:pos x="0" y="1581"/>
              </a:cxn>
              <a:cxn ang="0">
                <a:pos x="832" y="1581"/>
              </a:cxn>
              <a:cxn ang="0">
                <a:pos x="1493" y="0"/>
              </a:cxn>
            </a:cxnLst>
            <a:rect l="0" t="0" r="r" b="b"/>
            <a:pathLst>
              <a:path w="1493" h="1581">
                <a:moveTo>
                  <a:pt x="1493" y="0"/>
                </a:moveTo>
                <a:lnTo>
                  <a:pt x="663" y="0"/>
                </a:lnTo>
                <a:lnTo>
                  <a:pt x="0" y="1581"/>
                </a:lnTo>
                <a:lnTo>
                  <a:pt x="832" y="1581"/>
                </a:lnTo>
                <a:lnTo>
                  <a:pt x="1493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9" name="Freeform 25"/>
          <p:cNvSpPr>
            <a:spLocks/>
          </p:cNvSpPr>
          <p:nvPr userDrawn="1"/>
        </p:nvSpPr>
        <p:spPr bwMode="auto">
          <a:xfrm>
            <a:off x="3481088" y="1175063"/>
            <a:ext cx="963613" cy="1343025"/>
          </a:xfrm>
          <a:custGeom>
            <a:avLst/>
            <a:gdLst/>
            <a:ahLst/>
            <a:cxnLst>
              <a:cxn ang="0">
                <a:pos x="135" y="846"/>
              </a:cxn>
              <a:cxn ang="0">
                <a:pos x="607" y="846"/>
              </a:cxn>
              <a:cxn ang="0">
                <a:pos x="230" y="0"/>
              </a:cxn>
              <a:cxn ang="0">
                <a:pos x="0" y="532"/>
              </a:cxn>
              <a:cxn ang="0">
                <a:pos x="135" y="846"/>
              </a:cxn>
            </a:cxnLst>
            <a:rect l="0" t="0" r="r" b="b"/>
            <a:pathLst>
              <a:path w="607" h="846">
                <a:moveTo>
                  <a:pt x="135" y="846"/>
                </a:moveTo>
                <a:lnTo>
                  <a:pt x="607" y="846"/>
                </a:lnTo>
                <a:lnTo>
                  <a:pt x="230" y="0"/>
                </a:lnTo>
                <a:lnTo>
                  <a:pt x="0" y="532"/>
                </a:lnTo>
                <a:lnTo>
                  <a:pt x="135" y="846"/>
                </a:lnTo>
                <a:close/>
              </a:path>
            </a:pathLst>
          </a:custGeom>
          <a:solidFill>
            <a:srgbClr val="CA242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0" name="Freeform 29"/>
          <p:cNvSpPr>
            <a:spLocks/>
          </p:cNvSpPr>
          <p:nvPr userDrawn="1"/>
        </p:nvSpPr>
        <p:spPr bwMode="auto">
          <a:xfrm>
            <a:off x="2261888" y="832163"/>
            <a:ext cx="1241425" cy="1685925"/>
          </a:xfrm>
          <a:custGeom>
            <a:avLst/>
            <a:gdLst/>
            <a:ahLst/>
            <a:cxnLst>
              <a:cxn ang="0">
                <a:pos x="0" y="1062"/>
              </a:cxn>
              <a:cxn ang="0">
                <a:pos x="647" y="1062"/>
              </a:cxn>
              <a:cxn ang="0">
                <a:pos x="782" y="748"/>
              </a:cxn>
              <a:cxn ang="0">
                <a:pos x="459" y="0"/>
              </a:cxn>
              <a:cxn ang="0">
                <a:pos x="0" y="1062"/>
              </a:cxn>
            </a:cxnLst>
            <a:rect l="0" t="0" r="r" b="b"/>
            <a:pathLst>
              <a:path w="782" h="1062">
                <a:moveTo>
                  <a:pt x="0" y="1062"/>
                </a:moveTo>
                <a:lnTo>
                  <a:pt x="647" y="1062"/>
                </a:lnTo>
                <a:lnTo>
                  <a:pt x="782" y="748"/>
                </a:lnTo>
                <a:lnTo>
                  <a:pt x="459" y="0"/>
                </a:lnTo>
                <a:lnTo>
                  <a:pt x="0" y="1062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1" name="Freeform 30"/>
          <p:cNvSpPr>
            <a:spLocks/>
          </p:cNvSpPr>
          <p:nvPr userDrawn="1"/>
        </p:nvSpPr>
        <p:spPr bwMode="auto">
          <a:xfrm>
            <a:off x="3330275" y="1900"/>
            <a:ext cx="685800" cy="11731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327" y="739"/>
              </a:cxn>
              <a:cxn ang="0">
                <a:pos x="432" y="496"/>
              </a:cxn>
              <a:cxn ang="0">
                <a:pos x="210" y="0"/>
              </a:cxn>
              <a:cxn ang="0">
                <a:pos x="0" y="0"/>
              </a:cxn>
            </a:cxnLst>
            <a:rect l="0" t="0" r="r" b="b"/>
            <a:pathLst>
              <a:path w="432" h="739">
                <a:moveTo>
                  <a:pt x="0" y="0"/>
                </a:moveTo>
                <a:lnTo>
                  <a:pt x="0" y="0"/>
                </a:lnTo>
                <a:lnTo>
                  <a:pt x="327" y="739"/>
                </a:lnTo>
                <a:lnTo>
                  <a:pt x="432" y="496"/>
                </a:lnTo>
                <a:lnTo>
                  <a:pt x="210" y="0"/>
                </a:lnTo>
                <a:lnTo>
                  <a:pt x="0" y="0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3" name="Freeform 32"/>
          <p:cNvSpPr>
            <a:spLocks/>
          </p:cNvSpPr>
          <p:nvPr userDrawn="1"/>
        </p:nvSpPr>
        <p:spPr bwMode="auto">
          <a:xfrm>
            <a:off x="3654125" y="1900"/>
            <a:ext cx="692150" cy="787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22" y="496"/>
              </a:cxn>
              <a:cxn ang="0">
                <a:pos x="436" y="0"/>
              </a:cxn>
              <a:cxn ang="0">
                <a:pos x="0" y="0"/>
              </a:cxn>
            </a:cxnLst>
            <a:rect l="0" t="0" r="r" b="b"/>
            <a:pathLst>
              <a:path w="436" h="496">
                <a:moveTo>
                  <a:pt x="0" y="0"/>
                </a:moveTo>
                <a:lnTo>
                  <a:pt x="222" y="496"/>
                </a:lnTo>
                <a:lnTo>
                  <a:pt x="436" y="0"/>
                </a:lnTo>
                <a:lnTo>
                  <a:pt x="0" y="0"/>
                </a:lnTo>
                <a:close/>
              </a:path>
            </a:pathLst>
          </a:custGeom>
          <a:solidFill>
            <a:srgbClr val="A6181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4" name="Freeform 33"/>
          <p:cNvSpPr>
            <a:spLocks/>
          </p:cNvSpPr>
          <p:nvPr userDrawn="1"/>
        </p:nvSpPr>
        <p:spPr bwMode="auto">
          <a:xfrm>
            <a:off x="2981025" y="1900"/>
            <a:ext cx="877888" cy="2017713"/>
          </a:xfrm>
          <a:custGeom>
            <a:avLst/>
            <a:gdLst/>
            <a:ahLst/>
            <a:cxnLst>
              <a:cxn ang="0">
                <a:pos x="0" y="523"/>
              </a:cxn>
              <a:cxn ang="0">
                <a:pos x="323" y="1271"/>
              </a:cxn>
              <a:cxn ang="0">
                <a:pos x="553" y="739"/>
              </a:cxn>
              <a:cxn ang="0">
                <a:pos x="226" y="0"/>
              </a:cxn>
              <a:cxn ang="0">
                <a:pos x="0" y="523"/>
              </a:cxn>
            </a:cxnLst>
            <a:rect l="0" t="0" r="r" b="b"/>
            <a:pathLst>
              <a:path w="553" h="1271">
                <a:moveTo>
                  <a:pt x="0" y="523"/>
                </a:moveTo>
                <a:lnTo>
                  <a:pt x="323" y="1271"/>
                </a:lnTo>
                <a:lnTo>
                  <a:pt x="553" y="739"/>
                </a:lnTo>
                <a:lnTo>
                  <a:pt x="226" y="0"/>
                </a:lnTo>
                <a:lnTo>
                  <a:pt x="0" y="523"/>
                </a:lnTo>
                <a:close/>
              </a:path>
            </a:pathLst>
          </a:custGeom>
          <a:solidFill>
            <a:srgbClr val="AF1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5" name="Freeform 30"/>
          <p:cNvSpPr>
            <a:spLocks/>
          </p:cNvSpPr>
          <p:nvPr userDrawn="1"/>
        </p:nvSpPr>
        <p:spPr bwMode="auto">
          <a:xfrm>
            <a:off x="2631775" y="1900"/>
            <a:ext cx="717550" cy="830263"/>
          </a:xfrm>
          <a:custGeom>
            <a:avLst/>
            <a:gdLst/>
            <a:ahLst/>
            <a:cxnLst>
              <a:cxn ang="0">
                <a:pos x="452" y="0"/>
              </a:cxn>
              <a:cxn ang="0">
                <a:pos x="452" y="0"/>
              </a:cxn>
              <a:cxn ang="0">
                <a:pos x="0" y="0"/>
              </a:cxn>
              <a:cxn ang="0">
                <a:pos x="226" y="523"/>
              </a:cxn>
              <a:cxn ang="0">
                <a:pos x="447" y="7"/>
              </a:cxn>
              <a:cxn ang="0">
                <a:pos x="452" y="0"/>
              </a:cxn>
            </a:cxnLst>
            <a:rect l="0" t="0" r="r" b="b"/>
            <a:pathLst>
              <a:path w="452" h="523">
                <a:moveTo>
                  <a:pt x="452" y="0"/>
                </a:moveTo>
                <a:lnTo>
                  <a:pt x="452" y="0"/>
                </a:lnTo>
                <a:lnTo>
                  <a:pt x="0" y="0"/>
                </a:lnTo>
                <a:lnTo>
                  <a:pt x="226" y="523"/>
                </a:lnTo>
                <a:lnTo>
                  <a:pt x="447" y="7"/>
                </a:lnTo>
                <a:lnTo>
                  <a:pt x="452" y="0"/>
                </a:lnTo>
                <a:close/>
              </a:path>
            </a:pathLst>
          </a:custGeom>
          <a:solidFill>
            <a:srgbClr val="A2171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6" name="Freeform 31"/>
          <p:cNvSpPr>
            <a:spLocks/>
          </p:cNvSpPr>
          <p:nvPr userDrawn="1"/>
        </p:nvSpPr>
        <p:spPr bwMode="auto">
          <a:xfrm>
            <a:off x="1585613" y="1900"/>
            <a:ext cx="1414463" cy="2516188"/>
          </a:xfrm>
          <a:custGeom>
            <a:avLst/>
            <a:gdLst/>
            <a:ahLst/>
            <a:cxnLst>
              <a:cxn ang="0">
                <a:pos x="667" y="7"/>
              </a:cxn>
              <a:cxn ang="0">
                <a:pos x="665" y="0"/>
              </a:cxn>
              <a:cxn ang="0">
                <a:pos x="0" y="1585"/>
              </a:cxn>
              <a:cxn ang="0">
                <a:pos x="432" y="1585"/>
              </a:cxn>
              <a:cxn ang="0">
                <a:pos x="891" y="523"/>
              </a:cxn>
              <a:cxn ang="0">
                <a:pos x="667" y="7"/>
              </a:cxn>
            </a:cxnLst>
            <a:rect l="0" t="0" r="r" b="b"/>
            <a:pathLst>
              <a:path w="891" h="1585">
                <a:moveTo>
                  <a:pt x="667" y="7"/>
                </a:moveTo>
                <a:lnTo>
                  <a:pt x="665" y="0"/>
                </a:lnTo>
                <a:lnTo>
                  <a:pt x="0" y="1585"/>
                </a:lnTo>
                <a:lnTo>
                  <a:pt x="432" y="1585"/>
                </a:lnTo>
                <a:lnTo>
                  <a:pt x="891" y="523"/>
                </a:lnTo>
                <a:lnTo>
                  <a:pt x="667" y="7"/>
                </a:lnTo>
                <a:close/>
              </a:path>
            </a:pathLst>
          </a:custGeom>
          <a:solidFill>
            <a:srgbClr val="AF1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7" name="Freeform 32"/>
          <p:cNvSpPr>
            <a:spLocks/>
          </p:cNvSpPr>
          <p:nvPr userDrawn="1"/>
        </p:nvSpPr>
        <p:spPr bwMode="auto">
          <a:xfrm>
            <a:off x="272750" y="1900"/>
            <a:ext cx="2381250" cy="2516188"/>
          </a:xfrm>
          <a:custGeom>
            <a:avLst/>
            <a:gdLst/>
            <a:ahLst/>
            <a:cxnLst>
              <a:cxn ang="0">
                <a:pos x="667" y="0"/>
              </a:cxn>
              <a:cxn ang="0">
                <a:pos x="0" y="1585"/>
              </a:cxn>
              <a:cxn ang="0">
                <a:pos x="833" y="1585"/>
              </a:cxn>
              <a:cxn ang="0">
                <a:pos x="1500" y="0"/>
              </a:cxn>
              <a:cxn ang="0">
                <a:pos x="667" y="0"/>
              </a:cxn>
            </a:cxnLst>
            <a:rect l="0" t="0" r="r" b="b"/>
            <a:pathLst>
              <a:path w="1500" h="1585">
                <a:moveTo>
                  <a:pt x="667" y="0"/>
                </a:moveTo>
                <a:lnTo>
                  <a:pt x="0" y="1585"/>
                </a:lnTo>
                <a:lnTo>
                  <a:pt x="833" y="1585"/>
                </a:lnTo>
                <a:lnTo>
                  <a:pt x="1500" y="0"/>
                </a:lnTo>
                <a:lnTo>
                  <a:pt x="667" y="0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"/>
          <p:cNvSpPr>
            <a:spLocks noGrp="1"/>
          </p:cNvSpPr>
          <p:nvPr>
            <p:ph sz="half" idx="26" hasCustomPrompt="1"/>
          </p:nvPr>
        </p:nvSpPr>
        <p:spPr>
          <a:xfrm>
            <a:off x="245908" y="1900800"/>
            <a:ext cx="8649969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7" hasCustomPrompt="1"/>
          </p:nvPr>
        </p:nvSpPr>
        <p:spPr>
          <a:xfrm>
            <a:off x="245908" y="4305600"/>
            <a:ext cx="8649969" cy="2178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1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15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1684068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245908" y="4091964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1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245908" y="3526356"/>
            <a:ext cx="8649969" cy="137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sz="half" idx="30" hasCustomPrompt="1"/>
          </p:nvPr>
        </p:nvSpPr>
        <p:spPr>
          <a:xfrm>
            <a:off x="245908" y="5142232"/>
            <a:ext cx="8649969" cy="138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2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31" hasCustomPrompt="1"/>
          </p:nvPr>
        </p:nvSpPr>
        <p:spPr>
          <a:xfrm>
            <a:off x="245908" y="1900800"/>
            <a:ext cx="8649969" cy="137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6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1684068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245908" y="3311676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245908" y="4931308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5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04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27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5907" y="1900800"/>
            <a:ext cx="4256862" cy="138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35" name="Content Placeholder 3"/>
          <p:cNvSpPr>
            <a:spLocks noGrp="1"/>
          </p:cNvSpPr>
          <p:nvPr>
            <p:ph sz="half" idx="19" hasCustomPrompt="1"/>
          </p:nvPr>
        </p:nvSpPr>
        <p:spPr>
          <a:xfrm>
            <a:off x="4639015" y="1900800"/>
            <a:ext cx="4256862" cy="138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38" name="Content Placeholder 3"/>
          <p:cNvSpPr>
            <a:spLocks noGrp="1"/>
          </p:cNvSpPr>
          <p:nvPr>
            <p:ph sz="half" idx="43" hasCustomPrompt="1"/>
          </p:nvPr>
        </p:nvSpPr>
        <p:spPr>
          <a:xfrm>
            <a:off x="245907" y="3525717"/>
            <a:ext cx="4256862" cy="138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39" name="Content Placeholder 3"/>
          <p:cNvSpPr>
            <a:spLocks noGrp="1"/>
          </p:cNvSpPr>
          <p:nvPr>
            <p:ph sz="half" idx="44" hasCustomPrompt="1"/>
          </p:nvPr>
        </p:nvSpPr>
        <p:spPr>
          <a:xfrm>
            <a:off x="4639015" y="3525717"/>
            <a:ext cx="4256862" cy="138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46" name="Content Placeholder 3"/>
          <p:cNvSpPr>
            <a:spLocks noGrp="1"/>
          </p:cNvSpPr>
          <p:nvPr>
            <p:ph sz="half" idx="47" hasCustomPrompt="1"/>
          </p:nvPr>
        </p:nvSpPr>
        <p:spPr>
          <a:xfrm>
            <a:off x="245907" y="5153961"/>
            <a:ext cx="4256862" cy="138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47" name="Content Placeholder 3"/>
          <p:cNvSpPr>
            <a:spLocks noGrp="1"/>
          </p:cNvSpPr>
          <p:nvPr>
            <p:ph sz="half" idx="48" hasCustomPrompt="1"/>
          </p:nvPr>
        </p:nvSpPr>
        <p:spPr>
          <a:xfrm>
            <a:off x="4639015" y="5153961"/>
            <a:ext cx="4256862" cy="138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8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7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49" hasCustomPrompt="1"/>
          </p:nvPr>
        </p:nvSpPr>
        <p:spPr>
          <a:xfrm>
            <a:off x="245907" y="3311676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50" hasCustomPrompt="1"/>
          </p:nvPr>
        </p:nvSpPr>
        <p:spPr>
          <a:xfrm>
            <a:off x="245907" y="4943500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51" hasCustomPrompt="1"/>
          </p:nvPr>
        </p:nvSpPr>
        <p:spPr>
          <a:xfrm>
            <a:off x="4639547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idx="52" hasCustomPrompt="1"/>
          </p:nvPr>
        </p:nvSpPr>
        <p:spPr>
          <a:xfrm>
            <a:off x="4639547" y="3311676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idx="53" hasCustomPrompt="1"/>
          </p:nvPr>
        </p:nvSpPr>
        <p:spPr>
          <a:xfrm>
            <a:off x="4639547" y="4943500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1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"/>
          <p:cNvSpPr>
            <a:spLocks noGrp="1"/>
          </p:cNvSpPr>
          <p:nvPr>
            <p:ph sz="half" idx="36" hasCustomPrompt="1"/>
          </p:nvPr>
        </p:nvSpPr>
        <p:spPr>
          <a:xfrm>
            <a:off x="245907" y="1900800"/>
            <a:ext cx="2791385" cy="4583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37" hasCustomPrompt="1"/>
          </p:nvPr>
        </p:nvSpPr>
        <p:spPr>
          <a:xfrm>
            <a:off x="6097846" y="1900800"/>
            <a:ext cx="2791385" cy="4583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sz="half" idx="38" hasCustomPrompt="1"/>
          </p:nvPr>
        </p:nvSpPr>
        <p:spPr>
          <a:xfrm>
            <a:off x="3175200" y="1900800"/>
            <a:ext cx="2791385" cy="4583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4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13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7" y="168406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39" hasCustomPrompt="1"/>
          </p:nvPr>
        </p:nvSpPr>
        <p:spPr>
          <a:xfrm>
            <a:off x="3176175" y="168406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40" hasCustomPrompt="1"/>
          </p:nvPr>
        </p:nvSpPr>
        <p:spPr>
          <a:xfrm>
            <a:off x="6097329" y="168406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7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29" name="Content Placeholder 3"/>
          <p:cNvSpPr>
            <a:spLocks noGrp="1"/>
          </p:cNvSpPr>
          <p:nvPr>
            <p:ph sz="half" idx="36" hasCustomPrompt="1"/>
          </p:nvPr>
        </p:nvSpPr>
        <p:spPr>
          <a:xfrm>
            <a:off x="245907" y="1900799"/>
            <a:ext cx="2791385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30" name="Content Placeholder 3"/>
          <p:cNvSpPr>
            <a:spLocks noGrp="1"/>
          </p:cNvSpPr>
          <p:nvPr>
            <p:ph sz="half" idx="37" hasCustomPrompt="1"/>
          </p:nvPr>
        </p:nvSpPr>
        <p:spPr>
          <a:xfrm>
            <a:off x="6097846" y="1900799"/>
            <a:ext cx="2791385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37" name="Content Placeholder 3"/>
          <p:cNvSpPr>
            <a:spLocks noGrp="1"/>
          </p:cNvSpPr>
          <p:nvPr>
            <p:ph sz="half" idx="38" hasCustomPrompt="1"/>
          </p:nvPr>
        </p:nvSpPr>
        <p:spPr>
          <a:xfrm>
            <a:off x="3175200" y="1900799"/>
            <a:ext cx="2791385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41" name="Content Placeholder 3"/>
          <p:cNvSpPr>
            <a:spLocks noGrp="1"/>
          </p:cNvSpPr>
          <p:nvPr>
            <p:ph sz="half" idx="39" hasCustomPrompt="1"/>
          </p:nvPr>
        </p:nvSpPr>
        <p:spPr>
          <a:xfrm>
            <a:off x="245907" y="4324854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42" name="Content Placeholder 3"/>
          <p:cNvSpPr>
            <a:spLocks noGrp="1"/>
          </p:cNvSpPr>
          <p:nvPr>
            <p:ph sz="half" idx="40" hasCustomPrompt="1"/>
          </p:nvPr>
        </p:nvSpPr>
        <p:spPr>
          <a:xfrm>
            <a:off x="6097846" y="4324854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43" name="Content Placeholder 3"/>
          <p:cNvSpPr>
            <a:spLocks noGrp="1"/>
          </p:cNvSpPr>
          <p:nvPr>
            <p:ph sz="half" idx="41" hasCustomPrompt="1"/>
          </p:nvPr>
        </p:nvSpPr>
        <p:spPr>
          <a:xfrm>
            <a:off x="3175200" y="4324854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1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7" y="168406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idx="42" hasCustomPrompt="1"/>
          </p:nvPr>
        </p:nvSpPr>
        <p:spPr>
          <a:xfrm>
            <a:off x="3176175" y="168406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43" hasCustomPrompt="1"/>
          </p:nvPr>
        </p:nvSpPr>
        <p:spPr>
          <a:xfrm>
            <a:off x="6097329" y="168406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idx="44" hasCustomPrompt="1"/>
          </p:nvPr>
        </p:nvSpPr>
        <p:spPr>
          <a:xfrm>
            <a:off x="245907" y="411634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idx="45" hasCustomPrompt="1"/>
          </p:nvPr>
        </p:nvSpPr>
        <p:spPr>
          <a:xfrm>
            <a:off x="3176175" y="411634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45" name="Text Placeholder 2"/>
          <p:cNvSpPr>
            <a:spLocks noGrp="1"/>
          </p:cNvSpPr>
          <p:nvPr>
            <p:ph type="body" idx="46" hasCustomPrompt="1"/>
          </p:nvPr>
        </p:nvSpPr>
        <p:spPr>
          <a:xfrm>
            <a:off x="6097329" y="411634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9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5907" y="1900800"/>
            <a:ext cx="4256862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9" hasCustomPrompt="1"/>
          </p:nvPr>
        </p:nvSpPr>
        <p:spPr>
          <a:xfrm>
            <a:off x="4632369" y="1900800"/>
            <a:ext cx="4256862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20" hasCustomPrompt="1"/>
          </p:nvPr>
        </p:nvSpPr>
        <p:spPr>
          <a:xfrm>
            <a:off x="245907" y="4322070"/>
            <a:ext cx="4256862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31" name="Content Placeholder 3"/>
          <p:cNvSpPr>
            <a:spLocks noGrp="1"/>
          </p:cNvSpPr>
          <p:nvPr>
            <p:ph sz="half" idx="21" hasCustomPrompt="1"/>
          </p:nvPr>
        </p:nvSpPr>
        <p:spPr>
          <a:xfrm>
            <a:off x="4632369" y="4322070"/>
            <a:ext cx="4256862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7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7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4631158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245907" y="4111214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4631158" y="4111214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8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sz="half" idx="36" hasCustomPrompt="1"/>
          </p:nvPr>
        </p:nvSpPr>
        <p:spPr>
          <a:xfrm>
            <a:off x="245908" y="1900800"/>
            <a:ext cx="5721940" cy="4583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4" name="Content Placeholder 3"/>
          <p:cNvSpPr>
            <a:spLocks noGrp="1"/>
          </p:cNvSpPr>
          <p:nvPr>
            <p:ph sz="half" idx="37" hasCustomPrompt="1"/>
          </p:nvPr>
        </p:nvSpPr>
        <p:spPr>
          <a:xfrm>
            <a:off x="6101169" y="1900800"/>
            <a:ext cx="2791385" cy="4583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3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1684068"/>
            <a:ext cx="572233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38" hasCustomPrompt="1"/>
          </p:nvPr>
        </p:nvSpPr>
        <p:spPr>
          <a:xfrm>
            <a:off x="6100785" y="168406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1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36" hasCustomPrompt="1"/>
          </p:nvPr>
        </p:nvSpPr>
        <p:spPr>
          <a:xfrm>
            <a:off x="3176861" y="1900800"/>
            <a:ext cx="5721940" cy="4583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37" hasCustomPrompt="1"/>
          </p:nvPr>
        </p:nvSpPr>
        <p:spPr>
          <a:xfrm>
            <a:off x="245907" y="1900800"/>
            <a:ext cx="2791385" cy="4583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5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7" y="168406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38" hasCustomPrompt="1"/>
          </p:nvPr>
        </p:nvSpPr>
        <p:spPr>
          <a:xfrm>
            <a:off x="3176153" y="1684068"/>
            <a:ext cx="572233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3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36" hasCustomPrompt="1"/>
          </p:nvPr>
        </p:nvSpPr>
        <p:spPr>
          <a:xfrm>
            <a:off x="3176861" y="1900799"/>
            <a:ext cx="5721940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37" hasCustomPrompt="1"/>
          </p:nvPr>
        </p:nvSpPr>
        <p:spPr>
          <a:xfrm>
            <a:off x="245907" y="1900799"/>
            <a:ext cx="2791385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sz="half" idx="38" hasCustomPrompt="1"/>
          </p:nvPr>
        </p:nvSpPr>
        <p:spPr>
          <a:xfrm>
            <a:off x="3176861" y="4310016"/>
            <a:ext cx="5721940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9" name="Content Placeholder 3"/>
          <p:cNvSpPr>
            <a:spLocks noGrp="1"/>
          </p:cNvSpPr>
          <p:nvPr>
            <p:ph sz="half" idx="39" hasCustomPrompt="1"/>
          </p:nvPr>
        </p:nvSpPr>
        <p:spPr>
          <a:xfrm>
            <a:off x="245907" y="4310016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7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3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7" y="168406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40" hasCustomPrompt="1"/>
          </p:nvPr>
        </p:nvSpPr>
        <p:spPr>
          <a:xfrm>
            <a:off x="3176153" y="1684068"/>
            <a:ext cx="572233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41" hasCustomPrompt="1"/>
          </p:nvPr>
        </p:nvSpPr>
        <p:spPr>
          <a:xfrm>
            <a:off x="245907" y="4117492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idx="42" hasCustomPrompt="1"/>
          </p:nvPr>
        </p:nvSpPr>
        <p:spPr>
          <a:xfrm>
            <a:off x="3176153" y="4117492"/>
            <a:ext cx="572233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8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36" hasCustomPrompt="1"/>
          </p:nvPr>
        </p:nvSpPr>
        <p:spPr>
          <a:xfrm>
            <a:off x="252554" y="1900799"/>
            <a:ext cx="5721940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37" hasCustomPrompt="1"/>
          </p:nvPr>
        </p:nvSpPr>
        <p:spPr>
          <a:xfrm>
            <a:off x="6101169" y="1900799"/>
            <a:ext cx="2791385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38" hasCustomPrompt="1"/>
          </p:nvPr>
        </p:nvSpPr>
        <p:spPr>
          <a:xfrm>
            <a:off x="252554" y="4338891"/>
            <a:ext cx="5721940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9" name="Content Placeholder 3"/>
          <p:cNvSpPr>
            <a:spLocks noGrp="1"/>
          </p:cNvSpPr>
          <p:nvPr>
            <p:ph sz="half" idx="39" hasCustomPrompt="1"/>
          </p:nvPr>
        </p:nvSpPr>
        <p:spPr>
          <a:xfrm>
            <a:off x="6101169" y="4338891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7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idx="40" hasCustomPrompt="1"/>
          </p:nvPr>
        </p:nvSpPr>
        <p:spPr>
          <a:xfrm>
            <a:off x="251520" y="1684068"/>
            <a:ext cx="572233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100785" y="168406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41" hasCustomPrompt="1"/>
          </p:nvPr>
        </p:nvSpPr>
        <p:spPr>
          <a:xfrm>
            <a:off x="251520" y="4112498"/>
            <a:ext cx="572233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42" hasCustomPrompt="1"/>
          </p:nvPr>
        </p:nvSpPr>
        <p:spPr>
          <a:xfrm>
            <a:off x="6100785" y="411249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8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omura Standard Part 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8" name="Freeform 32"/>
          <p:cNvSpPr>
            <a:spLocks noChangeAspect="1"/>
          </p:cNvSpPr>
          <p:nvPr/>
        </p:nvSpPr>
        <p:spPr bwMode="auto">
          <a:xfrm>
            <a:off x="6005937" y="-1275"/>
            <a:ext cx="3145879" cy="2516400"/>
          </a:xfrm>
          <a:custGeom>
            <a:avLst/>
            <a:gdLst/>
            <a:ahLst/>
            <a:cxnLst>
              <a:cxn ang="0">
                <a:pos x="0" y="520"/>
              </a:cxn>
              <a:cxn ang="0">
                <a:pos x="505" y="1659"/>
              </a:cxn>
              <a:cxn ang="0">
                <a:pos x="2074" y="1659"/>
              </a:cxn>
              <a:cxn ang="0">
                <a:pos x="2074" y="0"/>
              </a:cxn>
              <a:cxn ang="0">
                <a:pos x="224" y="0"/>
              </a:cxn>
              <a:cxn ang="0">
                <a:pos x="0" y="520"/>
              </a:cxn>
              <a:cxn ang="0">
                <a:pos x="0" y="520"/>
              </a:cxn>
            </a:cxnLst>
            <a:rect l="0" t="0" r="r" b="b"/>
            <a:pathLst>
              <a:path w="2074" h="1659">
                <a:moveTo>
                  <a:pt x="0" y="520"/>
                </a:moveTo>
                <a:lnTo>
                  <a:pt x="505" y="1659"/>
                </a:lnTo>
                <a:lnTo>
                  <a:pt x="2074" y="1659"/>
                </a:lnTo>
                <a:lnTo>
                  <a:pt x="2074" y="0"/>
                </a:lnTo>
                <a:lnTo>
                  <a:pt x="224" y="0"/>
                </a:lnTo>
                <a:lnTo>
                  <a:pt x="0" y="520"/>
                </a:lnTo>
                <a:lnTo>
                  <a:pt x="0" y="520"/>
                </a:lnTo>
                <a:close/>
              </a:path>
            </a:pathLst>
          </a:custGeom>
          <a:solidFill>
            <a:srgbClr val="CA2627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252046" y="3888000"/>
            <a:ext cx="6646154" cy="507600"/>
          </a:xfrm>
          <a:prstGeom prst="rect">
            <a:avLst/>
          </a:prstGeom>
        </p:spPr>
        <p:txBody>
          <a:bodyPr lIns="0" tIns="72000" rIns="0" bIns="0" anchor="t" anchorCtr="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800" b="1" baseline="0"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Enter your subtitle here</a:t>
            </a:r>
            <a:endParaRPr lang="en-GB" dirty="0"/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252046" y="2880000"/>
            <a:ext cx="6646154" cy="858952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ct val="120000"/>
              </a:lnSpc>
              <a:defRPr sz="2400" baseline="0">
                <a:ea typeface="MS PGothic" pitchFamily="34" charset="-128"/>
              </a:defRPr>
            </a:lvl1pPr>
          </a:lstStyle>
          <a:p>
            <a:r>
              <a:rPr lang="en-US" dirty="0" smtClean="0"/>
              <a:t>Enter your title here</a:t>
            </a:r>
            <a:endParaRPr lang="en-GB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6453337"/>
            <a:ext cx="3655791" cy="239907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400" b="0" baseline="0"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Enter date here</a:t>
            </a:r>
            <a:endParaRPr lang="en-GB" dirty="0"/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539211" y="4869161"/>
            <a:ext cx="2259943" cy="1223417"/>
          </a:xfrm>
          <a:prstGeom prst="rect">
            <a:avLst/>
          </a:prstGeom>
        </p:spPr>
        <p:txBody>
          <a:bodyPr anchor="ctr" anchorCtr="0"/>
          <a:lstStyle>
            <a:lvl1pPr algn="r">
              <a:defRPr baseline="0"/>
            </a:lvl1pPr>
          </a:lstStyle>
          <a:p>
            <a:pPr lvl="0"/>
            <a:r>
              <a:rPr lang="en-GB" dirty="0" smtClean="0"/>
              <a:t>Client logo here</a:t>
            </a:r>
            <a:endParaRPr lang="en-GB" dirty="0"/>
          </a:p>
        </p:txBody>
      </p:sp>
      <p:sp>
        <p:nvSpPr>
          <p:cNvPr id="21" name="Text Box 11"/>
          <p:cNvSpPr txBox="1">
            <a:spLocks noChangeArrowheads="1"/>
          </p:cNvSpPr>
          <p:nvPr/>
        </p:nvSpPr>
        <p:spPr bwMode="ltGray">
          <a:xfrm>
            <a:off x="6561363" y="6314838"/>
            <a:ext cx="2237792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algn="r">
              <a:defRPr/>
            </a:pPr>
            <a:r>
              <a:rPr kumimoji="0" lang="en-GB" altLang="ja-JP" sz="900" baseline="0" dirty="0">
                <a:ea typeface="ＭＳ Ｐゴシック" pitchFamily="50" charset="-128"/>
                <a:cs typeface="Arial" charset="0"/>
              </a:rPr>
              <a:t>STRICTLY PRIVATE AND CONFIDENTIAL</a:t>
            </a:r>
          </a:p>
        </p:txBody>
      </p:sp>
      <p:sp>
        <p:nvSpPr>
          <p:cNvPr id="22" name="Text Placeholder 31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4869160"/>
            <a:ext cx="3655791" cy="79208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400" baseline="0">
                <a:ea typeface="MS PGothic" pitchFamily="34" charset="-128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Business Division</a:t>
            </a:r>
            <a:br>
              <a:rPr lang="en-US" dirty="0" smtClean="0"/>
            </a:br>
            <a:r>
              <a:rPr lang="en-US" dirty="0" smtClean="0"/>
              <a:t>Business Subdivision</a:t>
            </a:r>
            <a:br>
              <a:rPr lang="en-US" dirty="0" smtClean="0"/>
            </a:br>
            <a:r>
              <a:rPr lang="en-US" dirty="0" smtClean="0"/>
              <a:t>Region Label</a:t>
            </a:r>
            <a:endParaRPr lang="en-GB" dirty="0"/>
          </a:p>
        </p:txBody>
      </p:sp>
      <p:sp>
        <p:nvSpPr>
          <p:cNvPr id="23" name="Text Placeholder 31"/>
          <p:cNvSpPr>
            <a:spLocks noGrp="1"/>
          </p:cNvSpPr>
          <p:nvPr>
            <p:ph type="body" sz="quarter" idx="17" hasCustomPrompt="1"/>
          </p:nvPr>
        </p:nvSpPr>
        <p:spPr>
          <a:xfrm>
            <a:off x="251520" y="5821288"/>
            <a:ext cx="3655791" cy="47200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400" baseline="0">
                <a:ea typeface="MS PGothic" pitchFamily="34" charset="-128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Author / Presenter name</a:t>
            </a:r>
            <a:br>
              <a:rPr lang="en-US" dirty="0" smtClean="0"/>
            </a:br>
            <a:r>
              <a:rPr lang="en-US" dirty="0" smtClean="0"/>
              <a:t>Author / Presenter name</a:t>
            </a:r>
            <a:endParaRPr lang="en-GB" dirty="0"/>
          </a:p>
        </p:txBody>
      </p:sp>
      <p:sp>
        <p:nvSpPr>
          <p:cNvPr id="24" name="Text Box 11"/>
          <p:cNvSpPr txBox="1">
            <a:spLocks noChangeArrowheads="1"/>
          </p:cNvSpPr>
          <p:nvPr/>
        </p:nvSpPr>
        <p:spPr bwMode="ltGray">
          <a:xfrm>
            <a:off x="8271767" y="6577300"/>
            <a:ext cx="527388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algn="r">
              <a:defRPr/>
            </a:pPr>
            <a:r>
              <a:rPr kumimoji="0" lang="en-GB" altLang="ja-JP" sz="900" baseline="0" dirty="0" smtClean="0">
                <a:ea typeface="ＭＳ Ｐゴシック" pitchFamily="50" charset="-128"/>
                <a:cs typeface="Arial" charset="0"/>
              </a:rPr>
              <a:t>© Nomura</a:t>
            </a:r>
            <a:endParaRPr kumimoji="0" lang="en-GB" altLang="ja-JP" sz="900" baseline="0" dirty="0">
              <a:ea typeface="ＭＳ Ｐゴシック" pitchFamily="50" charset="-128"/>
              <a:cs typeface="Arial" charset="0"/>
            </a:endParaRPr>
          </a:p>
        </p:txBody>
      </p:sp>
      <p:pic>
        <p:nvPicPr>
          <p:cNvPr id="29" name="Picture 2" descr="\\Europe\Data\Creative_Media\02001-03000\02154 Landor Project\PowerPoint Template\Assets\200339868_PPT.jpg"/>
          <p:cNvPicPr>
            <a:picLocks noChangeAspect="1" noChangeArrowheads="1"/>
          </p:cNvPicPr>
          <p:nvPr/>
        </p:nvPicPr>
        <p:blipFill>
          <a:blip r:embed="rId2" cstate="print"/>
          <a:srcRect l="8281" b="7581"/>
          <a:stretch>
            <a:fillRect/>
          </a:stretch>
        </p:blipFill>
        <p:spPr bwMode="auto">
          <a:xfrm>
            <a:off x="0" y="0"/>
            <a:ext cx="3594526" cy="2514246"/>
          </a:xfrm>
          <a:prstGeom prst="rect">
            <a:avLst/>
          </a:prstGeom>
          <a:noFill/>
        </p:spPr>
      </p:pic>
      <p:sp>
        <p:nvSpPr>
          <p:cNvPr id="31" name="Freeform 19"/>
          <p:cNvSpPr>
            <a:spLocks/>
          </p:cNvSpPr>
          <p:nvPr/>
        </p:nvSpPr>
        <p:spPr bwMode="auto">
          <a:xfrm>
            <a:off x="2303888" y="-10800"/>
            <a:ext cx="2370138" cy="2509838"/>
          </a:xfrm>
          <a:custGeom>
            <a:avLst/>
            <a:gdLst/>
            <a:ahLst/>
            <a:cxnLst>
              <a:cxn ang="0">
                <a:pos x="1493" y="0"/>
              </a:cxn>
              <a:cxn ang="0">
                <a:pos x="663" y="0"/>
              </a:cxn>
              <a:cxn ang="0">
                <a:pos x="0" y="1581"/>
              </a:cxn>
              <a:cxn ang="0">
                <a:pos x="832" y="1581"/>
              </a:cxn>
              <a:cxn ang="0">
                <a:pos x="1493" y="0"/>
              </a:cxn>
            </a:cxnLst>
            <a:rect l="0" t="0" r="r" b="b"/>
            <a:pathLst>
              <a:path w="1493" h="1581">
                <a:moveTo>
                  <a:pt x="1493" y="0"/>
                </a:moveTo>
                <a:lnTo>
                  <a:pt x="663" y="0"/>
                </a:lnTo>
                <a:lnTo>
                  <a:pt x="0" y="1581"/>
                </a:lnTo>
                <a:lnTo>
                  <a:pt x="832" y="1581"/>
                </a:lnTo>
                <a:lnTo>
                  <a:pt x="1493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3" name="Freeform 25"/>
          <p:cNvSpPr>
            <a:spLocks/>
          </p:cNvSpPr>
          <p:nvPr/>
        </p:nvSpPr>
        <p:spPr bwMode="auto">
          <a:xfrm>
            <a:off x="5499526" y="1171888"/>
            <a:ext cx="963613" cy="1343025"/>
          </a:xfrm>
          <a:custGeom>
            <a:avLst/>
            <a:gdLst/>
            <a:ahLst/>
            <a:cxnLst>
              <a:cxn ang="0">
                <a:pos x="135" y="846"/>
              </a:cxn>
              <a:cxn ang="0">
                <a:pos x="607" y="846"/>
              </a:cxn>
              <a:cxn ang="0">
                <a:pos x="230" y="0"/>
              </a:cxn>
              <a:cxn ang="0">
                <a:pos x="0" y="532"/>
              </a:cxn>
              <a:cxn ang="0">
                <a:pos x="135" y="846"/>
              </a:cxn>
            </a:cxnLst>
            <a:rect l="0" t="0" r="r" b="b"/>
            <a:pathLst>
              <a:path w="607" h="846">
                <a:moveTo>
                  <a:pt x="135" y="846"/>
                </a:moveTo>
                <a:lnTo>
                  <a:pt x="607" y="846"/>
                </a:lnTo>
                <a:lnTo>
                  <a:pt x="230" y="0"/>
                </a:lnTo>
                <a:lnTo>
                  <a:pt x="0" y="532"/>
                </a:lnTo>
                <a:lnTo>
                  <a:pt x="135" y="846"/>
                </a:lnTo>
                <a:close/>
              </a:path>
            </a:pathLst>
          </a:custGeom>
          <a:solidFill>
            <a:srgbClr val="CA242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4" name="Freeform 33"/>
          <p:cNvSpPr>
            <a:spLocks/>
          </p:cNvSpPr>
          <p:nvPr/>
        </p:nvSpPr>
        <p:spPr bwMode="auto">
          <a:xfrm>
            <a:off x="4270801" y="828988"/>
            <a:ext cx="1241425" cy="1685925"/>
          </a:xfrm>
          <a:custGeom>
            <a:avLst/>
            <a:gdLst/>
            <a:ahLst/>
            <a:cxnLst>
              <a:cxn ang="0">
                <a:pos x="0" y="1062"/>
              </a:cxn>
              <a:cxn ang="0">
                <a:pos x="647" y="1062"/>
              </a:cxn>
              <a:cxn ang="0">
                <a:pos x="782" y="748"/>
              </a:cxn>
              <a:cxn ang="0">
                <a:pos x="459" y="0"/>
              </a:cxn>
              <a:cxn ang="0">
                <a:pos x="0" y="1062"/>
              </a:cxn>
            </a:cxnLst>
            <a:rect l="0" t="0" r="r" b="b"/>
            <a:pathLst>
              <a:path w="782" h="1062">
                <a:moveTo>
                  <a:pt x="0" y="1062"/>
                </a:moveTo>
                <a:lnTo>
                  <a:pt x="647" y="1062"/>
                </a:lnTo>
                <a:lnTo>
                  <a:pt x="782" y="748"/>
                </a:lnTo>
                <a:lnTo>
                  <a:pt x="459" y="0"/>
                </a:lnTo>
                <a:lnTo>
                  <a:pt x="0" y="1062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5" name="Freeform 34"/>
          <p:cNvSpPr>
            <a:spLocks/>
          </p:cNvSpPr>
          <p:nvPr/>
        </p:nvSpPr>
        <p:spPr bwMode="auto">
          <a:xfrm>
            <a:off x="5339188" y="-1275"/>
            <a:ext cx="685800" cy="11731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327" y="739"/>
              </a:cxn>
              <a:cxn ang="0">
                <a:pos x="432" y="496"/>
              </a:cxn>
              <a:cxn ang="0">
                <a:pos x="210" y="0"/>
              </a:cxn>
              <a:cxn ang="0">
                <a:pos x="0" y="0"/>
              </a:cxn>
            </a:cxnLst>
            <a:rect l="0" t="0" r="r" b="b"/>
            <a:pathLst>
              <a:path w="432" h="739">
                <a:moveTo>
                  <a:pt x="0" y="0"/>
                </a:moveTo>
                <a:lnTo>
                  <a:pt x="0" y="0"/>
                </a:lnTo>
                <a:lnTo>
                  <a:pt x="327" y="739"/>
                </a:lnTo>
                <a:lnTo>
                  <a:pt x="432" y="496"/>
                </a:lnTo>
                <a:lnTo>
                  <a:pt x="210" y="0"/>
                </a:lnTo>
                <a:lnTo>
                  <a:pt x="0" y="0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6" name="Freeform 35"/>
          <p:cNvSpPr>
            <a:spLocks/>
          </p:cNvSpPr>
          <p:nvPr/>
        </p:nvSpPr>
        <p:spPr bwMode="auto">
          <a:xfrm>
            <a:off x="5663038" y="-1275"/>
            <a:ext cx="692150" cy="787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22" y="496"/>
              </a:cxn>
              <a:cxn ang="0">
                <a:pos x="436" y="0"/>
              </a:cxn>
              <a:cxn ang="0">
                <a:pos x="0" y="0"/>
              </a:cxn>
            </a:cxnLst>
            <a:rect l="0" t="0" r="r" b="b"/>
            <a:pathLst>
              <a:path w="436" h="496">
                <a:moveTo>
                  <a:pt x="0" y="0"/>
                </a:moveTo>
                <a:lnTo>
                  <a:pt x="222" y="496"/>
                </a:lnTo>
                <a:lnTo>
                  <a:pt x="436" y="0"/>
                </a:lnTo>
                <a:lnTo>
                  <a:pt x="0" y="0"/>
                </a:lnTo>
                <a:close/>
              </a:path>
            </a:pathLst>
          </a:custGeom>
          <a:solidFill>
            <a:srgbClr val="A6181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7" name="Freeform 36"/>
          <p:cNvSpPr>
            <a:spLocks/>
          </p:cNvSpPr>
          <p:nvPr/>
        </p:nvSpPr>
        <p:spPr bwMode="auto">
          <a:xfrm>
            <a:off x="4989938" y="-1275"/>
            <a:ext cx="877888" cy="2017713"/>
          </a:xfrm>
          <a:custGeom>
            <a:avLst/>
            <a:gdLst/>
            <a:ahLst/>
            <a:cxnLst>
              <a:cxn ang="0">
                <a:pos x="0" y="523"/>
              </a:cxn>
              <a:cxn ang="0">
                <a:pos x="323" y="1271"/>
              </a:cxn>
              <a:cxn ang="0">
                <a:pos x="553" y="739"/>
              </a:cxn>
              <a:cxn ang="0">
                <a:pos x="226" y="0"/>
              </a:cxn>
              <a:cxn ang="0">
                <a:pos x="0" y="523"/>
              </a:cxn>
            </a:cxnLst>
            <a:rect l="0" t="0" r="r" b="b"/>
            <a:pathLst>
              <a:path w="553" h="1271">
                <a:moveTo>
                  <a:pt x="0" y="523"/>
                </a:moveTo>
                <a:lnTo>
                  <a:pt x="323" y="1271"/>
                </a:lnTo>
                <a:lnTo>
                  <a:pt x="553" y="739"/>
                </a:lnTo>
                <a:lnTo>
                  <a:pt x="226" y="0"/>
                </a:lnTo>
                <a:lnTo>
                  <a:pt x="0" y="523"/>
                </a:lnTo>
                <a:close/>
              </a:path>
            </a:pathLst>
          </a:custGeom>
          <a:solidFill>
            <a:srgbClr val="AF1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8" name="Freeform 30"/>
          <p:cNvSpPr>
            <a:spLocks/>
          </p:cNvSpPr>
          <p:nvPr/>
        </p:nvSpPr>
        <p:spPr bwMode="auto">
          <a:xfrm>
            <a:off x="4640688" y="-1275"/>
            <a:ext cx="717550" cy="830263"/>
          </a:xfrm>
          <a:custGeom>
            <a:avLst/>
            <a:gdLst/>
            <a:ahLst/>
            <a:cxnLst>
              <a:cxn ang="0">
                <a:pos x="452" y="0"/>
              </a:cxn>
              <a:cxn ang="0">
                <a:pos x="452" y="0"/>
              </a:cxn>
              <a:cxn ang="0">
                <a:pos x="0" y="0"/>
              </a:cxn>
              <a:cxn ang="0">
                <a:pos x="226" y="523"/>
              </a:cxn>
              <a:cxn ang="0">
                <a:pos x="447" y="7"/>
              </a:cxn>
              <a:cxn ang="0">
                <a:pos x="452" y="0"/>
              </a:cxn>
            </a:cxnLst>
            <a:rect l="0" t="0" r="r" b="b"/>
            <a:pathLst>
              <a:path w="452" h="523">
                <a:moveTo>
                  <a:pt x="452" y="0"/>
                </a:moveTo>
                <a:lnTo>
                  <a:pt x="452" y="0"/>
                </a:lnTo>
                <a:lnTo>
                  <a:pt x="0" y="0"/>
                </a:lnTo>
                <a:lnTo>
                  <a:pt x="226" y="523"/>
                </a:lnTo>
                <a:lnTo>
                  <a:pt x="447" y="7"/>
                </a:lnTo>
                <a:lnTo>
                  <a:pt x="452" y="0"/>
                </a:lnTo>
                <a:close/>
              </a:path>
            </a:pathLst>
          </a:custGeom>
          <a:solidFill>
            <a:srgbClr val="A2171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9" name="Freeform 31"/>
          <p:cNvSpPr>
            <a:spLocks/>
          </p:cNvSpPr>
          <p:nvPr/>
        </p:nvSpPr>
        <p:spPr bwMode="auto">
          <a:xfrm>
            <a:off x="3594526" y="-1275"/>
            <a:ext cx="1414463" cy="2516188"/>
          </a:xfrm>
          <a:custGeom>
            <a:avLst/>
            <a:gdLst/>
            <a:ahLst/>
            <a:cxnLst>
              <a:cxn ang="0">
                <a:pos x="667" y="7"/>
              </a:cxn>
              <a:cxn ang="0">
                <a:pos x="665" y="0"/>
              </a:cxn>
              <a:cxn ang="0">
                <a:pos x="0" y="1585"/>
              </a:cxn>
              <a:cxn ang="0">
                <a:pos x="432" y="1585"/>
              </a:cxn>
              <a:cxn ang="0">
                <a:pos x="891" y="523"/>
              </a:cxn>
              <a:cxn ang="0">
                <a:pos x="667" y="7"/>
              </a:cxn>
            </a:cxnLst>
            <a:rect l="0" t="0" r="r" b="b"/>
            <a:pathLst>
              <a:path w="891" h="1585">
                <a:moveTo>
                  <a:pt x="667" y="7"/>
                </a:moveTo>
                <a:lnTo>
                  <a:pt x="665" y="0"/>
                </a:lnTo>
                <a:lnTo>
                  <a:pt x="0" y="1585"/>
                </a:lnTo>
                <a:lnTo>
                  <a:pt x="432" y="1585"/>
                </a:lnTo>
                <a:lnTo>
                  <a:pt x="891" y="523"/>
                </a:lnTo>
                <a:lnTo>
                  <a:pt x="667" y="7"/>
                </a:lnTo>
                <a:close/>
              </a:path>
            </a:pathLst>
          </a:custGeom>
          <a:solidFill>
            <a:srgbClr val="AF1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0" name="Freeform 32"/>
          <p:cNvSpPr>
            <a:spLocks/>
          </p:cNvSpPr>
          <p:nvPr/>
        </p:nvSpPr>
        <p:spPr bwMode="auto">
          <a:xfrm>
            <a:off x="2281663" y="-1275"/>
            <a:ext cx="2381250" cy="2516188"/>
          </a:xfrm>
          <a:custGeom>
            <a:avLst/>
            <a:gdLst/>
            <a:ahLst/>
            <a:cxnLst>
              <a:cxn ang="0">
                <a:pos x="667" y="0"/>
              </a:cxn>
              <a:cxn ang="0">
                <a:pos x="0" y="1585"/>
              </a:cxn>
              <a:cxn ang="0">
                <a:pos x="833" y="1585"/>
              </a:cxn>
              <a:cxn ang="0">
                <a:pos x="1500" y="0"/>
              </a:cxn>
              <a:cxn ang="0">
                <a:pos x="667" y="0"/>
              </a:cxn>
            </a:cxnLst>
            <a:rect l="0" t="0" r="r" b="b"/>
            <a:pathLst>
              <a:path w="1500" h="1585">
                <a:moveTo>
                  <a:pt x="667" y="0"/>
                </a:moveTo>
                <a:lnTo>
                  <a:pt x="0" y="1585"/>
                </a:lnTo>
                <a:lnTo>
                  <a:pt x="833" y="1585"/>
                </a:lnTo>
                <a:lnTo>
                  <a:pt x="1500" y="0"/>
                </a:lnTo>
                <a:lnTo>
                  <a:pt x="667" y="0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5" name="Picture 3" descr="O:\Logo_Library\N\NOMURA\A4\NOMURA_A4_CMYK_WHITE.e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9752" y="310690"/>
            <a:ext cx="1260140" cy="216024"/>
          </a:xfrm>
          <a:prstGeom prst="rect">
            <a:avLst/>
          </a:prstGeom>
          <a:noFill/>
        </p:spPr>
      </p:pic>
      <p:sp>
        <p:nvSpPr>
          <p:cNvPr id="46" name="TextBox 45"/>
          <p:cNvSpPr txBox="1"/>
          <p:nvPr/>
        </p:nvSpPr>
        <p:spPr bwMode="white">
          <a:xfrm>
            <a:off x="7020524" y="558527"/>
            <a:ext cx="180911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i="1" dirty="0" smtClean="0">
                <a:solidFill>
                  <a:schemeClr val="bg1"/>
                </a:solidFill>
              </a:rPr>
              <a:t>Connecting</a:t>
            </a:r>
            <a:r>
              <a:rPr lang="en-GB" sz="900" i="1" baseline="0" dirty="0" smtClean="0">
                <a:solidFill>
                  <a:schemeClr val="bg1"/>
                </a:solidFill>
              </a:rPr>
              <a:t> Markets East &amp; West</a:t>
            </a:r>
            <a:endParaRPr lang="en-GB" sz="900" i="1" dirty="0">
              <a:solidFill>
                <a:schemeClr val="bg1"/>
              </a:solidFill>
            </a:endParaRPr>
          </a:p>
        </p:txBody>
      </p:sp>
      <p:sp>
        <p:nvSpPr>
          <p:cNvPr id="25" name="Freeform 32"/>
          <p:cNvSpPr>
            <a:spLocks noChangeAspect="1"/>
          </p:cNvSpPr>
          <p:nvPr userDrawn="1"/>
        </p:nvSpPr>
        <p:spPr bwMode="auto">
          <a:xfrm>
            <a:off x="6005937" y="-1275"/>
            <a:ext cx="3145879" cy="2516400"/>
          </a:xfrm>
          <a:custGeom>
            <a:avLst/>
            <a:gdLst/>
            <a:ahLst/>
            <a:cxnLst>
              <a:cxn ang="0">
                <a:pos x="0" y="520"/>
              </a:cxn>
              <a:cxn ang="0">
                <a:pos x="505" y="1659"/>
              </a:cxn>
              <a:cxn ang="0">
                <a:pos x="2074" y="1659"/>
              </a:cxn>
              <a:cxn ang="0">
                <a:pos x="2074" y="0"/>
              </a:cxn>
              <a:cxn ang="0">
                <a:pos x="224" y="0"/>
              </a:cxn>
              <a:cxn ang="0">
                <a:pos x="0" y="520"/>
              </a:cxn>
              <a:cxn ang="0">
                <a:pos x="0" y="520"/>
              </a:cxn>
            </a:cxnLst>
            <a:rect l="0" t="0" r="r" b="b"/>
            <a:pathLst>
              <a:path w="2074" h="1659">
                <a:moveTo>
                  <a:pt x="0" y="520"/>
                </a:moveTo>
                <a:lnTo>
                  <a:pt x="505" y="1659"/>
                </a:lnTo>
                <a:lnTo>
                  <a:pt x="2074" y="1659"/>
                </a:lnTo>
                <a:lnTo>
                  <a:pt x="2074" y="0"/>
                </a:lnTo>
                <a:lnTo>
                  <a:pt x="224" y="0"/>
                </a:lnTo>
                <a:lnTo>
                  <a:pt x="0" y="520"/>
                </a:lnTo>
                <a:lnTo>
                  <a:pt x="0" y="520"/>
                </a:lnTo>
                <a:close/>
              </a:path>
            </a:pathLst>
          </a:custGeom>
          <a:solidFill>
            <a:srgbClr val="CA2627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6" name="Text Box 11"/>
          <p:cNvSpPr txBox="1">
            <a:spLocks noChangeArrowheads="1"/>
          </p:cNvSpPr>
          <p:nvPr userDrawn="1"/>
        </p:nvSpPr>
        <p:spPr bwMode="ltGray">
          <a:xfrm>
            <a:off x="6561363" y="6314838"/>
            <a:ext cx="2237792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algn="r">
              <a:defRPr/>
            </a:pPr>
            <a:r>
              <a:rPr kumimoji="0" lang="en-GB" altLang="ja-JP" sz="900" baseline="0" dirty="0">
                <a:ea typeface="ＭＳ Ｐゴシック" pitchFamily="50" charset="-128"/>
                <a:cs typeface="Arial" charset="0"/>
              </a:rPr>
              <a:t>STRICTLY PRIVATE AND CONFIDENTIAL</a:t>
            </a:r>
          </a:p>
        </p:txBody>
      </p:sp>
      <p:sp>
        <p:nvSpPr>
          <p:cNvPr id="27" name="Text Box 11"/>
          <p:cNvSpPr txBox="1">
            <a:spLocks noChangeArrowheads="1"/>
          </p:cNvSpPr>
          <p:nvPr userDrawn="1"/>
        </p:nvSpPr>
        <p:spPr bwMode="ltGray">
          <a:xfrm>
            <a:off x="8271767" y="6577300"/>
            <a:ext cx="527388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algn="r">
              <a:defRPr/>
            </a:pPr>
            <a:r>
              <a:rPr kumimoji="0" lang="en-GB" altLang="ja-JP" sz="900" baseline="0" dirty="0" smtClean="0">
                <a:ea typeface="ＭＳ Ｐゴシック" pitchFamily="50" charset="-128"/>
                <a:cs typeface="Arial" charset="0"/>
              </a:rPr>
              <a:t>© Nomura</a:t>
            </a:r>
            <a:endParaRPr kumimoji="0" lang="en-GB" altLang="ja-JP" sz="900" baseline="0" dirty="0">
              <a:ea typeface="ＭＳ Ｐゴシック" pitchFamily="50" charset="-128"/>
              <a:cs typeface="Arial" charset="0"/>
            </a:endParaRPr>
          </a:p>
        </p:txBody>
      </p:sp>
      <p:pic>
        <p:nvPicPr>
          <p:cNvPr id="28" name="Picture 2" descr="\\Europe\Data\Creative_Media\02001-03000\02154 Landor Project\PowerPoint Template\Assets\200339868_PPT.jpg"/>
          <p:cNvPicPr>
            <a:picLocks noChangeAspect="1" noChangeArrowheads="1"/>
          </p:cNvPicPr>
          <p:nvPr userDrawn="1"/>
        </p:nvPicPr>
        <p:blipFill>
          <a:blip r:embed="rId2" cstate="print"/>
          <a:srcRect l="8281" b="7581"/>
          <a:stretch>
            <a:fillRect/>
          </a:stretch>
        </p:blipFill>
        <p:spPr bwMode="auto">
          <a:xfrm>
            <a:off x="0" y="0"/>
            <a:ext cx="3594526" cy="2514246"/>
          </a:xfrm>
          <a:prstGeom prst="rect">
            <a:avLst/>
          </a:prstGeom>
          <a:noFill/>
        </p:spPr>
      </p:pic>
      <p:sp>
        <p:nvSpPr>
          <p:cNvPr id="30" name="Freeform 19"/>
          <p:cNvSpPr>
            <a:spLocks/>
          </p:cNvSpPr>
          <p:nvPr userDrawn="1"/>
        </p:nvSpPr>
        <p:spPr bwMode="auto">
          <a:xfrm>
            <a:off x="2303888" y="-10800"/>
            <a:ext cx="2370138" cy="2509838"/>
          </a:xfrm>
          <a:custGeom>
            <a:avLst/>
            <a:gdLst/>
            <a:ahLst/>
            <a:cxnLst>
              <a:cxn ang="0">
                <a:pos x="1493" y="0"/>
              </a:cxn>
              <a:cxn ang="0">
                <a:pos x="663" y="0"/>
              </a:cxn>
              <a:cxn ang="0">
                <a:pos x="0" y="1581"/>
              </a:cxn>
              <a:cxn ang="0">
                <a:pos x="832" y="1581"/>
              </a:cxn>
              <a:cxn ang="0">
                <a:pos x="1493" y="0"/>
              </a:cxn>
            </a:cxnLst>
            <a:rect l="0" t="0" r="r" b="b"/>
            <a:pathLst>
              <a:path w="1493" h="1581">
                <a:moveTo>
                  <a:pt x="1493" y="0"/>
                </a:moveTo>
                <a:lnTo>
                  <a:pt x="663" y="0"/>
                </a:lnTo>
                <a:lnTo>
                  <a:pt x="0" y="1581"/>
                </a:lnTo>
                <a:lnTo>
                  <a:pt x="832" y="1581"/>
                </a:lnTo>
                <a:lnTo>
                  <a:pt x="1493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2" name="Freeform 25"/>
          <p:cNvSpPr>
            <a:spLocks/>
          </p:cNvSpPr>
          <p:nvPr userDrawn="1"/>
        </p:nvSpPr>
        <p:spPr bwMode="auto">
          <a:xfrm>
            <a:off x="5499526" y="1171888"/>
            <a:ext cx="963613" cy="1343025"/>
          </a:xfrm>
          <a:custGeom>
            <a:avLst/>
            <a:gdLst/>
            <a:ahLst/>
            <a:cxnLst>
              <a:cxn ang="0">
                <a:pos x="135" y="846"/>
              </a:cxn>
              <a:cxn ang="0">
                <a:pos x="607" y="846"/>
              </a:cxn>
              <a:cxn ang="0">
                <a:pos x="230" y="0"/>
              </a:cxn>
              <a:cxn ang="0">
                <a:pos x="0" y="532"/>
              </a:cxn>
              <a:cxn ang="0">
                <a:pos x="135" y="846"/>
              </a:cxn>
            </a:cxnLst>
            <a:rect l="0" t="0" r="r" b="b"/>
            <a:pathLst>
              <a:path w="607" h="846">
                <a:moveTo>
                  <a:pt x="135" y="846"/>
                </a:moveTo>
                <a:lnTo>
                  <a:pt x="607" y="846"/>
                </a:lnTo>
                <a:lnTo>
                  <a:pt x="230" y="0"/>
                </a:lnTo>
                <a:lnTo>
                  <a:pt x="0" y="532"/>
                </a:lnTo>
                <a:lnTo>
                  <a:pt x="135" y="846"/>
                </a:lnTo>
                <a:close/>
              </a:path>
            </a:pathLst>
          </a:custGeom>
          <a:solidFill>
            <a:srgbClr val="CA242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auto">
          <a:xfrm>
            <a:off x="4270801" y="828988"/>
            <a:ext cx="1241425" cy="1685925"/>
          </a:xfrm>
          <a:custGeom>
            <a:avLst/>
            <a:gdLst/>
            <a:ahLst/>
            <a:cxnLst>
              <a:cxn ang="0">
                <a:pos x="0" y="1062"/>
              </a:cxn>
              <a:cxn ang="0">
                <a:pos x="647" y="1062"/>
              </a:cxn>
              <a:cxn ang="0">
                <a:pos x="782" y="748"/>
              </a:cxn>
              <a:cxn ang="0">
                <a:pos x="459" y="0"/>
              </a:cxn>
              <a:cxn ang="0">
                <a:pos x="0" y="1062"/>
              </a:cxn>
            </a:cxnLst>
            <a:rect l="0" t="0" r="r" b="b"/>
            <a:pathLst>
              <a:path w="782" h="1062">
                <a:moveTo>
                  <a:pt x="0" y="1062"/>
                </a:moveTo>
                <a:lnTo>
                  <a:pt x="647" y="1062"/>
                </a:lnTo>
                <a:lnTo>
                  <a:pt x="782" y="748"/>
                </a:lnTo>
                <a:lnTo>
                  <a:pt x="459" y="0"/>
                </a:lnTo>
                <a:lnTo>
                  <a:pt x="0" y="1062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auto">
          <a:xfrm>
            <a:off x="5339188" y="-1275"/>
            <a:ext cx="685800" cy="11731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327" y="739"/>
              </a:cxn>
              <a:cxn ang="0">
                <a:pos x="432" y="496"/>
              </a:cxn>
              <a:cxn ang="0">
                <a:pos x="210" y="0"/>
              </a:cxn>
              <a:cxn ang="0">
                <a:pos x="0" y="0"/>
              </a:cxn>
            </a:cxnLst>
            <a:rect l="0" t="0" r="r" b="b"/>
            <a:pathLst>
              <a:path w="432" h="739">
                <a:moveTo>
                  <a:pt x="0" y="0"/>
                </a:moveTo>
                <a:lnTo>
                  <a:pt x="0" y="0"/>
                </a:lnTo>
                <a:lnTo>
                  <a:pt x="327" y="739"/>
                </a:lnTo>
                <a:lnTo>
                  <a:pt x="432" y="496"/>
                </a:lnTo>
                <a:lnTo>
                  <a:pt x="210" y="0"/>
                </a:lnTo>
                <a:lnTo>
                  <a:pt x="0" y="0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auto">
          <a:xfrm>
            <a:off x="5663038" y="-1275"/>
            <a:ext cx="692150" cy="787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22" y="496"/>
              </a:cxn>
              <a:cxn ang="0">
                <a:pos x="436" y="0"/>
              </a:cxn>
              <a:cxn ang="0">
                <a:pos x="0" y="0"/>
              </a:cxn>
            </a:cxnLst>
            <a:rect l="0" t="0" r="r" b="b"/>
            <a:pathLst>
              <a:path w="436" h="496">
                <a:moveTo>
                  <a:pt x="0" y="0"/>
                </a:moveTo>
                <a:lnTo>
                  <a:pt x="222" y="496"/>
                </a:lnTo>
                <a:lnTo>
                  <a:pt x="436" y="0"/>
                </a:lnTo>
                <a:lnTo>
                  <a:pt x="0" y="0"/>
                </a:lnTo>
                <a:close/>
              </a:path>
            </a:pathLst>
          </a:custGeom>
          <a:solidFill>
            <a:srgbClr val="A6181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auto">
          <a:xfrm>
            <a:off x="4989938" y="-1275"/>
            <a:ext cx="877888" cy="2017713"/>
          </a:xfrm>
          <a:custGeom>
            <a:avLst/>
            <a:gdLst/>
            <a:ahLst/>
            <a:cxnLst>
              <a:cxn ang="0">
                <a:pos x="0" y="523"/>
              </a:cxn>
              <a:cxn ang="0">
                <a:pos x="323" y="1271"/>
              </a:cxn>
              <a:cxn ang="0">
                <a:pos x="553" y="739"/>
              </a:cxn>
              <a:cxn ang="0">
                <a:pos x="226" y="0"/>
              </a:cxn>
              <a:cxn ang="0">
                <a:pos x="0" y="523"/>
              </a:cxn>
            </a:cxnLst>
            <a:rect l="0" t="0" r="r" b="b"/>
            <a:pathLst>
              <a:path w="553" h="1271">
                <a:moveTo>
                  <a:pt x="0" y="523"/>
                </a:moveTo>
                <a:lnTo>
                  <a:pt x="323" y="1271"/>
                </a:lnTo>
                <a:lnTo>
                  <a:pt x="553" y="739"/>
                </a:lnTo>
                <a:lnTo>
                  <a:pt x="226" y="0"/>
                </a:lnTo>
                <a:lnTo>
                  <a:pt x="0" y="523"/>
                </a:lnTo>
                <a:close/>
              </a:path>
            </a:pathLst>
          </a:custGeom>
          <a:solidFill>
            <a:srgbClr val="AF1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7" name="Freeform 30"/>
          <p:cNvSpPr>
            <a:spLocks/>
          </p:cNvSpPr>
          <p:nvPr userDrawn="1"/>
        </p:nvSpPr>
        <p:spPr bwMode="auto">
          <a:xfrm>
            <a:off x="4640688" y="-1275"/>
            <a:ext cx="717550" cy="830263"/>
          </a:xfrm>
          <a:custGeom>
            <a:avLst/>
            <a:gdLst/>
            <a:ahLst/>
            <a:cxnLst>
              <a:cxn ang="0">
                <a:pos x="452" y="0"/>
              </a:cxn>
              <a:cxn ang="0">
                <a:pos x="452" y="0"/>
              </a:cxn>
              <a:cxn ang="0">
                <a:pos x="0" y="0"/>
              </a:cxn>
              <a:cxn ang="0">
                <a:pos x="226" y="523"/>
              </a:cxn>
              <a:cxn ang="0">
                <a:pos x="447" y="7"/>
              </a:cxn>
              <a:cxn ang="0">
                <a:pos x="452" y="0"/>
              </a:cxn>
            </a:cxnLst>
            <a:rect l="0" t="0" r="r" b="b"/>
            <a:pathLst>
              <a:path w="452" h="523">
                <a:moveTo>
                  <a:pt x="452" y="0"/>
                </a:moveTo>
                <a:lnTo>
                  <a:pt x="452" y="0"/>
                </a:lnTo>
                <a:lnTo>
                  <a:pt x="0" y="0"/>
                </a:lnTo>
                <a:lnTo>
                  <a:pt x="226" y="523"/>
                </a:lnTo>
                <a:lnTo>
                  <a:pt x="447" y="7"/>
                </a:lnTo>
                <a:lnTo>
                  <a:pt x="452" y="0"/>
                </a:lnTo>
                <a:close/>
              </a:path>
            </a:pathLst>
          </a:custGeom>
          <a:solidFill>
            <a:srgbClr val="A2171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8" name="Freeform 31"/>
          <p:cNvSpPr>
            <a:spLocks/>
          </p:cNvSpPr>
          <p:nvPr userDrawn="1"/>
        </p:nvSpPr>
        <p:spPr bwMode="auto">
          <a:xfrm>
            <a:off x="3594526" y="-1275"/>
            <a:ext cx="1414463" cy="2516188"/>
          </a:xfrm>
          <a:custGeom>
            <a:avLst/>
            <a:gdLst/>
            <a:ahLst/>
            <a:cxnLst>
              <a:cxn ang="0">
                <a:pos x="667" y="7"/>
              </a:cxn>
              <a:cxn ang="0">
                <a:pos x="665" y="0"/>
              </a:cxn>
              <a:cxn ang="0">
                <a:pos x="0" y="1585"/>
              </a:cxn>
              <a:cxn ang="0">
                <a:pos x="432" y="1585"/>
              </a:cxn>
              <a:cxn ang="0">
                <a:pos x="891" y="523"/>
              </a:cxn>
              <a:cxn ang="0">
                <a:pos x="667" y="7"/>
              </a:cxn>
            </a:cxnLst>
            <a:rect l="0" t="0" r="r" b="b"/>
            <a:pathLst>
              <a:path w="891" h="1585">
                <a:moveTo>
                  <a:pt x="667" y="7"/>
                </a:moveTo>
                <a:lnTo>
                  <a:pt x="665" y="0"/>
                </a:lnTo>
                <a:lnTo>
                  <a:pt x="0" y="1585"/>
                </a:lnTo>
                <a:lnTo>
                  <a:pt x="432" y="1585"/>
                </a:lnTo>
                <a:lnTo>
                  <a:pt x="891" y="523"/>
                </a:lnTo>
                <a:lnTo>
                  <a:pt x="667" y="7"/>
                </a:lnTo>
                <a:close/>
              </a:path>
            </a:pathLst>
          </a:custGeom>
          <a:solidFill>
            <a:srgbClr val="AF1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9" name="Freeform 32"/>
          <p:cNvSpPr>
            <a:spLocks/>
          </p:cNvSpPr>
          <p:nvPr userDrawn="1"/>
        </p:nvSpPr>
        <p:spPr bwMode="auto">
          <a:xfrm>
            <a:off x="2281663" y="-1275"/>
            <a:ext cx="2381250" cy="2516188"/>
          </a:xfrm>
          <a:custGeom>
            <a:avLst/>
            <a:gdLst/>
            <a:ahLst/>
            <a:cxnLst>
              <a:cxn ang="0">
                <a:pos x="667" y="0"/>
              </a:cxn>
              <a:cxn ang="0">
                <a:pos x="0" y="1585"/>
              </a:cxn>
              <a:cxn ang="0">
                <a:pos x="833" y="1585"/>
              </a:cxn>
              <a:cxn ang="0">
                <a:pos x="1500" y="0"/>
              </a:cxn>
              <a:cxn ang="0">
                <a:pos x="667" y="0"/>
              </a:cxn>
            </a:cxnLst>
            <a:rect l="0" t="0" r="r" b="b"/>
            <a:pathLst>
              <a:path w="1500" h="1585">
                <a:moveTo>
                  <a:pt x="667" y="0"/>
                </a:moveTo>
                <a:lnTo>
                  <a:pt x="0" y="1585"/>
                </a:lnTo>
                <a:lnTo>
                  <a:pt x="833" y="1585"/>
                </a:lnTo>
                <a:lnTo>
                  <a:pt x="1500" y="0"/>
                </a:lnTo>
                <a:lnTo>
                  <a:pt x="667" y="0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0" name="Picture 3" descr="O:\Logo_Library\N\NOMURA\A4\NOMURA_A4_CMYK_WHITE.emf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9752" y="310690"/>
            <a:ext cx="1260140" cy="216024"/>
          </a:xfrm>
          <a:prstGeom prst="rect">
            <a:avLst/>
          </a:prstGeom>
          <a:noFill/>
        </p:spPr>
      </p:pic>
      <p:sp>
        <p:nvSpPr>
          <p:cNvPr id="51" name="TextBox 50"/>
          <p:cNvSpPr txBox="1"/>
          <p:nvPr userDrawn="1"/>
        </p:nvSpPr>
        <p:spPr bwMode="white">
          <a:xfrm>
            <a:off x="7020524" y="558527"/>
            <a:ext cx="180911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i="1" dirty="0" smtClean="0">
                <a:solidFill>
                  <a:schemeClr val="bg1"/>
                </a:solidFill>
              </a:rPr>
              <a:t>Connecting</a:t>
            </a:r>
            <a:r>
              <a:rPr lang="en-GB" sz="900" i="1" baseline="0" dirty="0" smtClean="0">
                <a:solidFill>
                  <a:schemeClr val="bg1"/>
                </a:solidFill>
              </a:rPr>
              <a:t> Markets East &amp; West</a:t>
            </a:r>
            <a:endParaRPr lang="en-GB" sz="900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3"/>
          <p:cNvSpPr>
            <a:spLocks noGrp="1"/>
          </p:cNvSpPr>
          <p:nvPr>
            <p:ph sz="half" idx="49" hasCustomPrompt="1"/>
          </p:nvPr>
        </p:nvSpPr>
        <p:spPr>
          <a:xfrm>
            <a:off x="245908" y="1900799"/>
            <a:ext cx="2060308" cy="4585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50" hasCustomPrompt="1"/>
          </p:nvPr>
        </p:nvSpPr>
        <p:spPr>
          <a:xfrm>
            <a:off x="2439138" y="1900799"/>
            <a:ext cx="2060308" cy="4585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5" name="Content Placeholder 3"/>
          <p:cNvSpPr>
            <a:spLocks noGrp="1"/>
          </p:cNvSpPr>
          <p:nvPr>
            <p:ph sz="half" idx="51" hasCustomPrompt="1"/>
          </p:nvPr>
        </p:nvSpPr>
        <p:spPr>
          <a:xfrm>
            <a:off x="4639015" y="1900799"/>
            <a:ext cx="2060308" cy="4585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half" idx="52" hasCustomPrompt="1"/>
          </p:nvPr>
        </p:nvSpPr>
        <p:spPr>
          <a:xfrm>
            <a:off x="6832246" y="1900799"/>
            <a:ext cx="2060308" cy="4585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7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15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1684068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53" hasCustomPrompt="1"/>
          </p:nvPr>
        </p:nvSpPr>
        <p:spPr>
          <a:xfrm>
            <a:off x="2438319" y="1684068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idx="54" hasCustomPrompt="1"/>
          </p:nvPr>
        </p:nvSpPr>
        <p:spPr>
          <a:xfrm>
            <a:off x="4639015" y="1684068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55" hasCustomPrompt="1"/>
          </p:nvPr>
        </p:nvSpPr>
        <p:spPr>
          <a:xfrm>
            <a:off x="6832246" y="1684068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6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49" hasCustomPrompt="1"/>
          </p:nvPr>
        </p:nvSpPr>
        <p:spPr>
          <a:xfrm>
            <a:off x="245908" y="1900799"/>
            <a:ext cx="2060308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sz="half" idx="50" hasCustomPrompt="1"/>
          </p:nvPr>
        </p:nvSpPr>
        <p:spPr>
          <a:xfrm>
            <a:off x="2439138" y="1900799"/>
            <a:ext cx="2060308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32" name="Content Placeholder 3"/>
          <p:cNvSpPr>
            <a:spLocks noGrp="1"/>
          </p:cNvSpPr>
          <p:nvPr>
            <p:ph sz="half" idx="51" hasCustomPrompt="1"/>
          </p:nvPr>
        </p:nvSpPr>
        <p:spPr>
          <a:xfrm>
            <a:off x="4639015" y="1900799"/>
            <a:ext cx="2060308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37" name="Content Placeholder 3"/>
          <p:cNvSpPr>
            <a:spLocks noGrp="1"/>
          </p:cNvSpPr>
          <p:nvPr>
            <p:ph sz="half" idx="52" hasCustomPrompt="1"/>
          </p:nvPr>
        </p:nvSpPr>
        <p:spPr>
          <a:xfrm>
            <a:off x="6832246" y="1900799"/>
            <a:ext cx="2060308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42" name="Content Placeholder 3"/>
          <p:cNvSpPr>
            <a:spLocks noGrp="1"/>
          </p:cNvSpPr>
          <p:nvPr>
            <p:ph sz="half" idx="53" hasCustomPrompt="1"/>
          </p:nvPr>
        </p:nvSpPr>
        <p:spPr>
          <a:xfrm>
            <a:off x="245908" y="4310016"/>
            <a:ext cx="2060308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43" name="Content Placeholder 3"/>
          <p:cNvSpPr>
            <a:spLocks noGrp="1"/>
          </p:cNvSpPr>
          <p:nvPr>
            <p:ph sz="half" idx="54" hasCustomPrompt="1"/>
          </p:nvPr>
        </p:nvSpPr>
        <p:spPr>
          <a:xfrm>
            <a:off x="2439138" y="4310016"/>
            <a:ext cx="2060308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44" name="Content Placeholder 3"/>
          <p:cNvSpPr>
            <a:spLocks noGrp="1"/>
          </p:cNvSpPr>
          <p:nvPr>
            <p:ph sz="half" idx="55" hasCustomPrompt="1"/>
          </p:nvPr>
        </p:nvSpPr>
        <p:spPr>
          <a:xfrm>
            <a:off x="4639015" y="4310016"/>
            <a:ext cx="2060308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45" name="Content Placeholder 3"/>
          <p:cNvSpPr>
            <a:spLocks noGrp="1"/>
          </p:cNvSpPr>
          <p:nvPr>
            <p:ph sz="half" idx="56" hasCustomPrompt="1"/>
          </p:nvPr>
        </p:nvSpPr>
        <p:spPr>
          <a:xfrm>
            <a:off x="6832246" y="4310016"/>
            <a:ext cx="2060308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38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5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1684068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51" name="Text Placeholder 2"/>
          <p:cNvSpPr>
            <a:spLocks noGrp="1"/>
          </p:cNvSpPr>
          <p:nvPr>
            <p:ph type="body" idx="57" hasCustomPrompt="1"/>
          </p:nvPr>
        </p:nvSpPr>
        <p:spPr>
          <a:xfrm>
            <a:off x="2438319" y="1684068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52" name="Text Placeholder 2"/>
          <p:cNvSpPr>
            <a:spLocks noGrp="1"/>
          </p:cNvSpPr>
          <p:nvPr>
            <p:ph type="body" idx="58" hasCustomPrompt="1"/>
          </p:nvPr>
        </p:nvSpPr>
        <p:spPr>
          <a:xfrm>
            <a:off x="4639015" y="1684068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53" name="Text Placeholder 2"/>
          <p:cNvSpPr>
            <a:spLocks noGrp="1"/>
          </p:cNvSpPr>
          <p:nvPr>
            <p:ph type="body" idx="59" hasCustomPrompt="1"/>
          </p:nvPr>
        </p:nvSpPr>
        <p:spPr>
          <a:xfrm>
            <a:off x="6832246" y="1684068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54" name="Text Placeholder 2"/>
          <p:cNvSpPr>
            <a:spLocks noGrp="1"/>
          </p:cNvSpPr>
          <p:nvPr>
            <p:ph type="body" idx="60" hasCustomPrompt="1"/>
          </p:nvPr>
        </p:nvSpPr>
        <p:spPr>
          <a:xfrm>
            <a:off x="245908" y="4104156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55" name="Text Placeholder 2"/>
          <p:cNvSpPr>
            <a:spLocks noGrp="1"/>
          </p:cNvSpPr>
          <p:nvPr>
            <p:ph type="body" idx="61" hasCustomPrompt="1"/>
          </p:nvPr>
        </p:nvSpPr>
        <p:spPr>
          <a:xfrm>
            <a:off x="2438319" y="4104156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56" name="Text Placeholder 2"/>
          <p:cNvSpPr>
            <a:spLocks noGrp="1"/>
          </p:cNvSpPr>
          <p:nvPr>
            <p:ph type="body" idx="62" hasCustomPrompt="1"/>
          </p:nvPr>
        </p:nvSpPr>
        <p:spPr>
          <a:xfrm>
            <a:off x="4639015" y="4104156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57" name="Text Placeholder 2"/>
          <p:cNvSpPr>
            <a:spLocks noGrp="1"/>
          </p:cNvSpPr>
          <p:nvPr>
            <p:ph type="body" idx="63" hasCustomPrompt="1"/>
          </p:nvPr>
        </p:nvSpPr>
        <p:spPr>
          <a:xfrm>
            <a:off x="6832246" y="4104156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5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 hasCustomPrompt="1"/>
          </p:nvPr>
        </p:nvSpPr>
        <p:spPr>
          <a:xfrm>
            <a:off x="4639015" y="1900800"/>
            <a:ext cx="4256862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1" hasCustomPrompt="1"/>
          </p:nvPr>
        </p:nvSpPr>
        <p:spPr>
          <a:xfrm>
            <a:off x="4639015" y="4302820"/>
            <a:ext cx="4256862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5907" y="1900800"/>
            <a:ext cx="4256862" cy="4583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9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7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4639015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4639015" y="4091964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3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5907" y="1900800"/>
            <a:ext cx="4256862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20" hasCustomPrompt="1"/>
          </p:nvPr>
        </p:nvSpPr>
        <p:spPr>
          <a:xfrm>
            <a:off x="245907" y="4302820"/>
            <a:ext cx="4256862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half" idx="19" hasCustomPrompt="1"/>
          </p:nvPr>
        </p:nvSpPr>
        <p:spPr>
          <a:xfrm>
            <a:off x="4639015" y="1900800"/>
            <a:ext cx="4256862" cy="4583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7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7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4631158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245907" y="409310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4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lvl="0"/>
            <a:r>
              <a:rPr lang="en-GB" dirty="0" smtClean="0"/>
              <a:t>Source / Disclaimer / Annotations: 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0" hasCustomPrompt="1"/>
          </p:nvPr>
        </p:nvSpPr>
        <p:spPr>
          <a:xfrm>
            <a:off x="245907" y="4302820"/>
            <a:ext cx="4256862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1" hasCustomPrompt="1"/>
          </p:nvPr>
        </p:nvSpPr>
        <p:spPr>
          <a:xfrm>
            <a:off x="4632369" y="4302820"/>
            <a:ext cx="4256862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sz="half" idx="26" hasCustomPrompt="1"/>
          </p:nvPr>
        </p:nvSpPr>
        <p:spPr>
          <a:xfrm>
            <a:off x="245908" y="1900800"/>
            <a:ext cx="8649969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8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1684068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27" hasCustomPrompt="1"/>
          </p:nvPr>
        </p:nvSpPr>
        <p:spPr>
          <a:xfrm>
            <a:off x="245907" y="4091964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4631158" y="4091964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4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5907" y="1900800"/>
            <a:ext cx="4256862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19" hasCustomPrompt="1"/>
          </p:nvPr>
        </p:nvSpPr>
        <p:spPr>
          <a:xfrm>
            <a:off x="4639015" y="1900800"/>
            <a:ext cx="4256862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half" idx="27" hasCustomPrompt="1"/>
          </p:nvPr>
        </p:nvSpPr>
        <p:spPr>
          <a:xfrm>
            <a:off x="245908" y="4317475"/>
            <a:ext cx="8649969" cy="2178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4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7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245908" y="4104156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idx="29" hasCustomPrompt="1"/>
          </p:nvPr>
        </p:nvSpPr>
        <p:spPr>
          <a:xfrm>
            <a:off x="4637826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5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6" hasCustomPrompt="1"/>
          </p:nvPr>
        </p:nvSpPr>
        <p:spPr>
          <a:xfrm>
            <a:off x="245908" y="1900800"/>
            <a:ext cx="8649969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39" hasCustomPrompt="1"/>
          </p:nvPr>
        </p:nvSpPr>
        <p:spPr>
          <a:xfrm>
            <a:off x="245907" y="4313837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sz="half" idx="40" hasCustomPrompt="1"/>
          </p:nvPr>
        </p:nvSpPr>
        <p:spPr>
          <a:xfrm>
            <a:off x="6101169" y="4313837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30" name="Content Placeholder 3"/>
          <p:cNvSpPr>
            <a:spLocks noGrp="1"/>
          </p:cNvSpPr>
          <p:nvPr>
            <p:ph sz="half" idx="41" hasCustomPrompt="1"/>
          </p:nvPr>
        </p:nvSpPr>
        <p:spPr>
          <a:xfrm>
            <a:off x="3175200" y="4313837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5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1684068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42" hasCustomPrompt="1"/>
          </p:nvPr>
        </p:nvSpPr>
        <p:spPr>
          <a:xfrm>
            <a:off x="245907" y="4104156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43" hasCustomPrompt="1"/>
          </p:nvPr>
        </p:nvSpPr>
        <p:spPr>
          <a:xfrm>
            <a:off x="3176861" y="4104156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idx="44" hasCustomPrompt="1"/>
          </p:nvPr>
        </p:nvSpPr>
        <p:spPr>
          <a:xfrm>
            <a:off x="6101583" y="4104156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6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half" idx="26" hasCustomPrompt="1"/>
          </p:nvPr>
        </p:nvSpPr>
        <p:spPr>
          <a:xfrm>
            <a:off x="245908" y="1900800"/>
            <a:ext cx="8649969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sz="half" idx="53" hasCustomPrompt="1"/>
          </p:nvPr>
        </p:nvSpPr>
        <p:spPr>
          <a:xfrm>
            <a:off x="245908" y="4310016"/>
            <a:ext cx="2060308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half" idx="54" hasCustomPrompt="1"/>
          </p:nvPr>
        </p:nvSpPr>
        <p:spPr>
          <a:xfrm>
            <a:off x="2445784" y="4310016"/>
            <a:ext cx="2060308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33" name="Content Placeholder 3"/>
          <p:cNvSpPr>
            <a:spLocks noGrp="1"/>
          </p:cNvSpPr>
          <p:nvPr>
            <p:ph sz="half" idx="55" hasCustomPrompt="1"/>
          </p:nvPr>
        </p:nvSpPr>
        <p:spPr>
          <a:xfrm>
            <a:off x="4639015" y="4310016"/>
            <a:ext cx="2060308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34" name="Content Placeholder 3"/>
          <p:cNvSpPr>
            <a:spLocks noGrp="1"/>
          </p:cNvSpPr>
          <p:nvPr>
            <p:ph sz="half" idx="56" hasCustomPrompt="1"/>
          </p:nvPr>
        </p:nvSpPr>
        <p:spPr>
          <a:xfrm>
            <a:off x="6832246" y="4310016"/>
            <a:ext cx="2060308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8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1684068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idx="57" hasCustomPrompt="1"/>
          </p:nvPr>
        </p:nvSpPr>
        <p:spPr>
          <a:xfrm>
            <a:off x="245908" y="4104156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idx="58" hasCustomPrompt="1"/>
          </p:nvPr>
        </p:nvSpPr>
        <p:spPr>
          <a:xfrm>
            <a:off x="2445784" y="4104156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idx="59" hasCustomPrompt="1"/>
          </p:nvPr>
        </p:nvSpPr>
        <p:spPr>
          <a:xfrm>
            <a:off x="4637457" y="4104156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60" hasCustomPrompt="1"/>
          </p:nvPr>
        </p:nvSpPr>
        <p:spPr>
          <a:xfrm>
            <a:off x="6832246" y="4104156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7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half" idx="26" hasCustomPrompt="1"/>
          </p:nvPr>
        </p:nvSpPr>
        <p:spPr>
          <a:xfrm>
            <a:off x="245907" y="1900800"/>
            <a:ext cx="4256862" cy="4624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8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7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27" hasCustomPrompt="1"/>
          </p:nvPr>
        </p:nvSpPr>
        <p:spPr>
          <a:xfrm>
            <a:off x="4634119" y="1900800"/>
            <a:ext cx="4256862" cy="131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4634119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34119" y="3556984"/>
            <a:ext cx="4256862" cy="131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30" hasCustomPrompt="1"/>
          </p:nvPr>
        </p:nvSpPr>
        <p:spPr>
          <a:xfrm>
            <a:off x="4634119" y="3340252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4" name="Content Placeholder 3"/>
          <p:cNvSpPr>
            <a:spLocks noGrp="1"/>
          </p:cNvSpPr>
          <p:nvPr>
            <p:ph sz="half" idx="31" hasCustomPrompt="1"/>
          </p:nvPr>
        </p:nvSpPr>
        <p:spPr>
          <a:xfrm>
            <a:off x="4634119" y="5213168"/>
            <a:ext cx="4256862" cy="131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4634119" y="4996436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4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18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17" name="Content Placeholder 3"/>
          <p:cNvSpPr>
            <a:spLocks noGrp="1"/>
          </p:cNvSpPr>
          <p:nvPr>
            <p:ph sz="half" idx="27" hasCustomPrompt="1"/>
          </p:nvPr>
        </p:nvSpPr>
        <p:spPr>
          <a:xfrm>
            <a:off x="251520" y="1900800"/>
            <a:ext cx="4256862" cy="131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251520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251520" y="3556984"/>
            <a:ext cx="4256862" cy="131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30" hasCustomPrompt="1"/>
          </p:nvPr>
        </p:nvSpPr>
        <p:spPr>
          <a:xfrm>
            <a:off x="251520" y="3340252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4" name="Content Placeholder 3"/>
          <p:cNvSpPr>
            <a:spLocks noGrp="1"/>
          </p:cNvSpPr>
          <p:nvPr>
            <p:ph sz="half" idx="31" hasCustomPrompt="1"/>
          </p:nvPr>
        </p:nvSpPr>
        <p:spPr>
          <a:xfrm>
            <a:off x="251520" y="5213168"/>
            <a:ext cx="4256862" cy="131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251520" y="4996436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6" hasCustomPrompt="1"/>
          </p:nvPr>
        </p:nvSpPr>
        <p:spPr>
          <a:xfrm>
            <a:off x="4638469" y="1900800"/>
            <a:ext cx="4256862" cy="4624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38469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1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Nomura Standard Full 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\\Europe\Data\Creative_Media\02001-03000\02154 Landor Project\PowerPoint Template\Assets\200339868_PPT.jpg"/>
          <p:cNvPicPr>
            <a:picLocks noChangeAspect="1" noChangeArrowheads="1"/>
          </p:cNvPicPr>
          <p:nvPr/>
        </p:nvPicPr>
        <p:blipFill>
          <a:blip r:embed="rId2" cstate="print"/>
          <a:srcRect l="1115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252046" y="3888000"/>
            <a:ext cx="6646154" cy="507600"/>
          </a:xfrm>
          <a:prstGeom prst="rect">
            <a:avLst/>
          </a:prstGeom>
        </p:spPr>
        <p:txBody>
          <a:bodyPr lIns="0" tIns="72000" rIns="0" bIns="0" anchor="t" anchorCtr="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800" b="1" baseline="0"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Enter your subtitle here</a:t>
            </a:r>
            <a:endParaRPr lang="en-GB" dirty="0"/>
          </a:p>
        </p:txBody>
      </p:sp>
      <p:sp>
        <p:nvSpPr>
          <p:cNvPr id="5" name="Title 15"/>
          <p:cNvSpPr>
            <a:spLocks noGrp="1"/>
          </p:cNvSpPr>
          <p:nvPr>
            <p:ph type="title" hasCustomPrompt="1"/>
          </p:nvPr>
        </p:nvSpPr>
        <p:spPr>
          <a:xfrm>
            <a:off x="252046" y="2880000"/>
            <a:ext cx="6646154" cy="858952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ct val="120000"/>
              </a:lnSpc>
              <a:defRPr sz="2400" baseline="0">
                <a:ea typeface="MS PGothic" pitchFamily="34" charset="-128"/>
              </a:defRPr>
            </a:lvl1pPr>
          </a:lstStyle>
          <a:p>
            <a:r>
              <a:rPr lang="en-US" dirty="0" smtClean="0"/>
              <a:t>Enter your title here</a:t>
            </a:r>
            <a:endParaRPr lang="en-GB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6453337"/>
            <a:ext cx="3655791" cy="239907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400" b="0" baseline="0"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Enter date here</a:t>
            </a:r>
            <a:endParaRPr lang="en-GB" dirty="0"/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539211" y="4869161"/>
            <a:ext cx="2259943" cy="1223417"/>
          </a:xfrm>
          <a:prstGeom prst="rect">
            <a:avLst/>
          </a:prstGeom>
        </p:spPr>
        <p:txBody>
          <a:bodyPr anchor="ctr" anchorCtr="0"/>
          <a:lstStyle>
            <a:lvl1pPr algn="r">
              <a:defRPr baseline="0"/>
            </a:lvl1pPr>
          </a:lstStyle>
          <a:p>
            <a:pPr lvl="0"/>
            <a:r>
              <a:rPr lang="en-GB" dirty="0" smtClean="0"/>
              <a:t>Client logo here</a:t>
            </a:r>
            <a:endParaRPr lang="en-GB" dirty="0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ltGray">
          <a:xfrm>
            <a:off x="6561363" y="6314838"/>
            <a:ext cx="2237792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algn="r">
              <a:defRPr/>
            </a:pPr>
            <a:r>
              <a:rPr kumimoji="0" lang="en-GB" altLang="ja-JP" sz="900" baseline="0" dirty="0">
                <a:ea typeface="ＭＳ Ｐゴシック" pitchFamily="50" charset="-128"/>
                <a:cs typeface="Arial" charset="0"/>
              </a:rPr>
              <a:t>STRICTLY PRIVATE AND CONFIDENTIAL</a:t>
            </a:r>
          </a:p>
        </p:txBody>
      </p:sp>
      <p:sp>
        <p:nvSpPr>
          <p:cNvPr id="9" name="Text Placeholder 31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4869160"/>
            <a:ext cx="3655791" cy="79208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400" baseline="0">
                <a:ea typeface="MS PGothic" pitchFamily="34" charset="-128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Business Division</a:t>
            </a:r>
            <a:br>
              <a:rPr lang="en-US" dirty="0" smtClean="0"/>
            </a:br>
            <a:r>
              <a:rPr lang="en-US" dirty="0" smtClean="0"/>
              <a:t>Business Subdivision</a:t>
            </a:r>
            <a:br>
              <a:rPr lang="en-US" dirty="0" smtClean="0"/>
            </a:br>
            <a:r>
              <a:rPr lang="en-US" dirty="0" smtClean="0"/>
              <a:t>Region Label</a:t>
            </a:r>
            <a:endParaRPr lang="en-GB" dirty="0"/>
          </a:p>
        </p:txBody>
      </p:sp>
      <p:sp>
        <p:nvSpPr>
          <p:cNvPr id="10" name="Text Placeholder 31"/>
          <p:cNvSpPr>
            <a:spLocks noGrp="1"/>
          </p:cNvSpPr>
          <p:nvPr>
            <p:ph type="body" sz="quarter" idx="17" hasCustomPrompt="1"/>
          </p:nvPr>
        </p:nvSpPr>
        <p:spPr>
          <a:xfrm>
            <a:off x="251520" y="5821288"/>
            <a:ext cx="3655791" cy="47200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400" baseline="0">
                <a:ea typeface="MS PGothic" pitchFamily="34" charset="-128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Author / Presenter name</a:t>
            </a:r>
            <a:br>
              <a:rPr lang="en-US" dirty="0" smtClean="0"/>
            </a:br>
            <a:r>
              <a:rPr lang="en-US" dirty="0" smtClean="0"/>
              <a:t>Author / Presenter name</a:t>
            </a:r>
            <a:endParaRPr lang="en-GB" dirty="0"/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ltGray">
          <a:xfrm>
            <a:off x="8271767" y="6577300"/>
            <a:ext cx="527388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algn="r">
              <a:defRPr/>
            </a:pPr>
            <a:r>
              <a:rPr kumimoji="0" lang="en-GB" altLang="ja-JP" sz="900" baseline="0" dirty="0" smtClean="0">
                <a:ea typeface="ＭＳ Ｐゴシック" pitchFamily="50" charset="-128"/>
                <a:cs typeface="Arial" charset="0"/>
              </a:rPr>
              <a:t>© Nomura</a:t>
            </a:r>
            <a:endParaRPr kumimoji="0" lang="en-GB" altLang="ja-JP" sz="900" baseline="0" dirty="0">
              <a:ea typeface="ＭＳ Ｐゴシック" pitchFamily="50" charset="-128"/>
              <a:cs typeface="Arial" charset="0"/>
            </a:endParaRPr>
          </a:p>
        </p:txBody>
      </p:sp>
      <p:sp>
        <p:nvSpPr>
          <p:cNvPr id="27" name="Freeform 32"/>
          <p:cNvSpPr>
            <a:spLocks noChangeAspect="1"/>
          </p:cNvSpPr>
          <p:nvPr/>
        </p:nvSpPr>
        <p:spPr bwMode="auto">
          <a:xfrm>
            <a:off x="6005937" y="-1275"/>
            <a:ext cx="3145879" cy="2516400"/>
          </a:xfrm>
          <a:custGeom>
            <a:avLst/>
            <a:gdLst/>
            <a:ahLst/>
            <a:cxnLst>
              <a:cxn ang="0">
                <a:pos x="0" y="520"/>
              </a:cxn>
              <a:cxn ang="0">
                <a:pos x="505" y="1659"/>
              </a:cxn>
              <a:cxn ang="0">
                <a:pos x="2074" y="1659"/>
              </a:cxn>
              <a:cxn ang="0">
                <a:pos x="2074" y="0"/>
              </a:cxn>
              <a:cxn ang="0">
                <a:pos x="224" y="0"/>
              </a:cxn>
              <a:cxn ang="0">
                <a:pos x="0" y="520"/>
              </a:cxn>
              <a:cxn ang="0">
                <a:pos x="0" y="520"/>
              </a:cxn>
            </a:cxnLst>
            <a:rect l="0" t="0" r="r" b="b"/>
            <a:pathLst>
              <a:path w="2074" h="1659">
                <a:moveTo>
                  <a:pt x="0" y="520"/>
                </a:moveTo>
                <a:lnTo>
                  <a:pt x="505" y="1659"/>
                </a:lnTo>
                <a:lnTo>
                  <a:pt x="2074" y="1659"/>
                </a:lnTo>
                <a:lnTo>
                  <a:pt x="2074" y="0"/>
                </a:lnTo>
                <a:lnTo>
                  <a:pt x="224" y="0"/>
                </a:lnTo>
                <a:lnTo>
                  <a:pt x="0" y="520"/>
                </a:lnTo>
                <a:lnTo>
                  <a:pt x="0" y="520"/>
                </a:lnTo>
                <a:close/>
              </a:path>
            </a:pathLst>
          </a:custGeom>
          <a:solidFill>
            <a:srgbClr val="CA2627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Freeform 19"/>
          <p:cNvSpPr>
            <a:spLocks/>
          </p:cNvSpPr>
          <p:nvPr/>
        </p:nvSpPr>
        <p:spPr bwMode="auto">
          <a:xfrm>
            <a:off x="2303888" y="-10800"/>
            <a:ext cx="2370138" cy="2509838"/>
          </a:xfrm>
          <a:custGeom>
            <a:avLst/>
            <a:gdLst/>
            <a:ahLst/>
            <a:cxnLst>
              <a:cxn ang="0">
                <a:pos x="1493" y="0"/>
              </a:cxn>
              <a:cxn ang="0">
                <a:pos x="663" y="0"/>
              </a:cxn>
              <a:cxn ang="0">
                <a:pos x="0" y="1581"/>
              </a:cxn>
              <a:cxn ang="0">
                <a:pos x="832" y="1581"/>
              </a:cxn>
              <a:cxn ang="0">
                <a:pos x="1493" y="0"/>
              </a:cxn>
            </a:cxnLst>
            <a:rect l="0" t="0" r="r" b="b"/>
            <a:pathLst>
              <a:path w="1493" h="1581">
                <a:moveTo>
                  <a:pt x="1493" y="0"/>
                </a:moveTo>
                <a:lnTo>
                  <a:pt x="663" y="0"/>
                </a:lnTo>
                <a:lnTo>
                  <a:pt x="0" y="1581"/>
                </a:lnTo>
                <a:lnTo>
                  <a:pt x="832" y="1581"/>
                </a:lnTo>
                <a:lnTo>
                  <a:pt x="1493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9" name="Freeform 25"/>
          <p:cNvSpPr>
            <a:spLocks/>
          </p:cNvSpPr>
          <p:nvPr/>
        </p:nvSpPr>
        <p:spPr bwMode="auto">
          <a:xfrm>
            <a:off x="5499526" y="1171888"/>
            <a:ext cx="963613" cy="1343025"/>
          </a:xfrm>
          <a:custGeom>
            <a:avLst/>
            <a:gdLst/>
            <a:ahLst/>
            <a:cxnLst>
              <a:cxn ang="0">
                <a:pos x="135" y="846"/>
              </a:cxn>
              <a:cxn ang="0">
                <a:pos x="607" y="846"/>
              </a:cxn>
              <a:cxn ang="0">
                <a:pos x="230" y="0"/>
              </a:cxn>
              <a:cxn ang="0">
                <a:pos x="0" y="532"/>
              </a:cxn>
              <a:cxn ang="0">
                <a:pos x="135" y="846"/>
              </a:cxn>
            </a:cxnLst>
            <a:rect l="0" t="0" r="r" b="b"/>
            <a:pathLst>
              <a:path w="607" h="846">
                <a:moveTo>
                  <a:pt x="135" y="846"/>
                </a:moveTo>
                <a:lnTo>
                  <a:pt x="607" y="846"/>
                </a:lnTo>
                <a:lnTo>
                  <a:pt x="230" y="0"/>
                </a:lnTo>
                <a:lnTo>
                  <a:pt x="0" y="532"/>
                </a:lnTo>
                <a:lnTo>
                  <a:pt x="135" y="846"/>
                </a:lnTo>
                <a:close/>
              </a:path>
            </a:pathLst>
          </a:custGeom>
          <a:solidFill>
            <a:srgbClr val="CA242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>
            <a:off x="4270801" y="828988"/>
            <a:ext cx="1241425" cy="1685925"/>
          </a:xfrm>
          <a:custGeom>
            <a:avLst/>
            <a:gdLst/>
            <a:ahLst/>
            <a:cxnLst>
              <a:cxn ang="0">
                <a:pos x="0" y="1062"/>
              </a:cxn>
              <a:cxn ang="0">
                <a:pos x="647" y="1062"/>
              </a:cxn>
              <a:cxn ang="0">
                <a:pos x="782" y="748"/>
              </a:cxn>
              <a:cxn ang="0">
                <a:pos x="459" y="0"/>
              </a:cxn>
              <a:cxn ang="0">
                <a:pos x="0" y="1062"/>
              </a:cxn>
            </a:cxnLst>
            <a:rect l="0" t="0" r="r" b="b"/>
            <a:pathLst>
              <a:path w="782" h="1062">
                <a:moveTo>
                  <a:pt x="0" y="1062"/>
                </a:moveTo>
                <a:lnTo>
                  <a:pt x="647" y="1062"/>
                </a:lnTo>
                <a:lnTo>
                  <a:pt x="782" y="748"/>
                </a:lnTo>
                <a:lnTo>
                  <a:pt x="459" y="0"/>
                </a:lnTo>
                <a:lnTo>
                  <a:pt x="0" y="1062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1" name="Freeform 30"/>
          <p:cNvSpPr>
            <a:spLocks/>
          </p:cNvSpPr>
          <p:nvPr/>
        </p:nvSpPr>
        <p:spPr bwMode="auto">
          <a:xfrm>
            <a:off x="5339188" y="-1275"/>
            <a:ext cx="685800" cy="11731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327" y="739"/>
              </a:cxn>
              <a:cxn ang="0">
                <a:pos x="432" y="496"/>
              </a:cxn>
              <a:cxn ang="0">
                <a:pos x="210" y="0"/>
              </a:cxn>
              <a:cxn ang="0">
                <a:pos x="0" y="0"/>
              </a:cxn>
            </a:cxnLst>
            <a:rect l="0" t="0" r="r" b="b"/>
            <a:pathLst>
              <a:path w="432" h="739">
                <a:moveTo>
                  <a:pt x="0" y="0"/>
                </a:moveTo>
                <a:lnTo>
                  <a:pt x="0" y="0"/>
                </a:lnTo>
                <a:lnTo>
                  <a:pt x="327" y="739"/>
                </a:lnTo>
                <a:lnTo>
                  <a:pt x="432" y="496"/>
                </a:lnTo>
                <a:lnTo>
                  <a:pt x="210" y="0"/>
                </a:lnTo>
                <a:lnTo>
                  <a:pt x="0" y="0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2" name="Freeform 31"/>
          <p:cNvSpPr>
            <a:spLocks/>
          </p:cNvSpPr>
          <p:nvPr/>
        </p:nvSpPr>
        <p:spPr bwMode="auto">
          <a:xfrm>
            <a:off x="5663038" y="-1275"/>
            <a:ext cx="692150" cy="787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22" y="496"/>
              </a:cxn>
              <a:cxn ang="0">
                <a:pos x="436" y="0"/>
              </a:cxn>
              <a:cxn ang="0">
                <a:pos x="0" y="0"/>
              </a:cxn>
            </a:cxnLst>
            <a:rect l="0" t="0" r="r" b="b"/>
            <a:pathLst>
              <a:path w="436" h="496">
                <a:moveTo>
                  <a:pt x="0" y="0"/>
                </a:moveTo>
                <a:lnTo>
                  <a:pt x="222" y="496"/>
                </a:lnTo>
                <a:lnTo>
                  <a:pt x="436" y="0"/>
                </a:lnTo>
                <a:lnTo>
                  <a:pt x="0" y="0"/>
                </a:lnTo>
                <a:close/>
              </a:path>
            </a:pathLst>
          </a:custGeom>
          <a:solidFill>
            <a:srgbClr val="A6181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3" name="Freeform 32"/>
          <p:cNvSpPr>
            <a:spLocks/>
          </p:cNvSpPr>
          <p:nvPr/>
        </p:nvSpPr>
        <p:spPr bwMode="auto">
          <a:xfrm>
            <a:off x="4989938" y="-1275"/>
            <a:ext cx="877888" cy="2017713"/>
          </a:xfrm>
          <a:custGeom>
            <a:avLst/>
            <a:gdLst/>
            <a:ahLst/>
            <a:cxnLst>
              <a:cxn ang="0">
                <a:pos x="0" y="523"/>
              </a:cxn>
              <a:cxn ang="0">
                <a:pos x="323" y="1271"/>
              </a:cxn>
              <a:cxn ang="0">
                <a:pos x="553" y="739"/>
              </a:cxn>
              <a:cxn ang="0">
                <a:pos x="226" y="0"/>
              </a:cxn>
              <a:cxn ang="0">
                <a:pos x="0" y="523"/>
              </a:cxn>
            </a:cxnLst>
            <a:rect l="0" t="0" r="r" b="b"/>
            <a:pathLst>
              <a:path w="553" h="1271">
                <a:moveTo>
                  <a:pt x="0" y="523"/>
                </a:moveTo>
                <a:lnTo>
                  <a:pt x="323" y="1271"/>
                </a:lnTo>
                <a:lnTo>
                  <a:pt x="553" y="739"/>
                </a:lnTo>
                <a:lnTo>
                  <a:pt x="226" y="0"/>
                </a:lnTo>
                <a:lnTo>
                  <a:pt x="0" y="523"/>
                </a:lnTo>
                <a:close/>
              </a:path>
            </a:pathLst>
          </a:custGeom>
          <a:solidFill>
            <a:srgbClr val="AF1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4" name="Freeform 30"/>
          <p:cNvSpPr>
            <a:spLocks/>
          </p:cNvSpPr>
          <p:nvPr/>
        </p:nvSpPr>
        <p:spPr bwMode="auto">
          <a:xfrm>
            <a:off x="4640688" y="-1275"/>
            <a:ext cx="717550" cy="830263"/>
          </a:xfrm>
          <a:custGeom>
            <a:avLst/>
            <a:gdLst/>
            <a:ahLst/>
            <a:cxnLst>
              <a:cxn ang="0">
                <a:pos x="452" y="0"/>
              </a:cxn>
              <a:cxn ang="0">
                <a:pos x="452" y="0"/>
              </a:cxn>
              <a:cxn ang="0">
                <a:pos x="0" y="0"/>
              </a:cxn>
              <a:cxn ang="0">
                <a:pos x="226" y="523"/>
              </a:cxn>
              <a:cxn ang="0">
                <a:pos x="447" y="7"/>
              </a:cxn>
              <a:cxn ang="0">
                <a:pos x="452" y="0"/>
              </a:cxn>
            </a:cxnLst>
            <a:rect l="0" t="0" r="r" b="b"/>
            <a:pathLst>
              <a:path w="452" h="523">
                <a:moveTo>
                  <a:pt x="452" y="0"/>
                </a:moveTo>
                <a:lnTo>
                  <a:pt x="452" y="0"/>
                </a:lnTo>
                <a:lnTo>
                  <a:pt x="0" y="0"/>
                </a:lnTo>
                <a:lnTo>
                  <a:pt x="226" y="523"/>
                </a:lnTo>
                <a:lnTo>
                  <a:pt x="447" y="7"/>
                </a:lnTo>
                <a:lnTo>
                  <a:pt x="452" y="0"/>
                </a:lnTo>
                <a:close/>
              </a:path>
            </a:pathLst>
          </a:custGeom>
          <a:solidFill>
            <a:srgbClr val="A2171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5" name="Freeform 31"/>
          <p:cNvSpPr>
            <a:spLocks/>
          </p:cNvSpPr>
          <p:nvPr/>
        </p:nvSpPr>
        <p:spPr bwMode="auto">
          <a:xfrm>
            <a:off x="3594526" y="-1275"/>
            <a:ext cx="1414463" cy="2516188"/>
          </a:xfrm>
          <a:custGeom>
            <a:avLst/>
            <a:gdLst/>
            <a:ahLst/>
            <a:cxnLst>
              <a:cxn ang="0">
                <a:pos x="667" y="7"/>
              </a:cxn>
              <a:cxn ang="0">
                <a:pos x="665" y="0"/>
              </a:cxn>
              <a:cxn ang="0">
                <a:pos x="0" y="1585"/>
              </a:cxn>
              <a:cxn ang="0">
                <a:pos x="432" y="1585"/>
              </a:cxn>
              <a:cxn ang="0">
                <a:pos x="891" y="523"/>
              </a:cxn>
              <a:cxn ang="0">
                <a:pos x="667" y="7"/>
              </a:cxn>
            </a:cxnLst>
            <a:rect l="0" t="0" r="r" b="b"/>
            <a:pathLst>
              <a:path w="891" h="1585">
                <a:moveTo>
                  <a:pt x="667" y="7"/>
                </a:moveTo>
                <a:lnTo>
                  <a:pt x="665" y="0"/>
                </a:lnTo>
                <a:lnTo>
                  <a:pt x="0" y="1585"/>
                </a:lnTo>
                <a:lnTo>
                  <a:pt x="432" y="1585"/>
                </a:lnTo>
                <a:lnTo>
                  <a:pt x="891" y="523"/>
                </a:lnTo>
                <a:lnTo>
                  <a:pt x="667" y="7"/>
                </a:lnTo>
                <a:close/>
              </a:path>
            </a:pathLst>
          </a:custGeom>
          <a:solidFill>
            <a:srgbClr val="AF1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6" name="Freeform 32"/>
          <p:cNvSpPr>
            <a:spLocks/>
          </p:cNvSpPr>
          <p:nvPr/>
        </p:nvSpPr>
        <p:spPr bwMode="auto">
          <a:xfrm>
            <a:off x="2281663" y="-1275"/>
            <a:ext cx="2381250" cy="2516188"/>
          </a:xfrm>
          <a:custGeom>
            <a:avLst/>
            <a:gdLst/>
            <a:ahLst/>
            <a:cxnLst>
              <a:cxn ang="0">
                <a:pos x="667" y="0"/>
              </a:cxn>
              <a:cxn ang="0">
                <a:pos x="0" y="1585"/>
              </a:cxn>
              <a:cxn ang="0">
                <a:pos x="833" y="1585"/>
              </a:cxn>
              <a:cxn ang="0">
                <a:pos x="1500" y="0"/>
              </a:cxn>
              <a:cxn ang="0">
                <a:pos x="667" y="0"/>
              </a:cxn>
            </a:cxnLst>
            <a:rect l="0" t="0" r="r" b="b"/>
            <a:pathLst>
              <a:path w="1500" h="1585">
                <a:moveTo>
                  <a:pt x="667" y="0"/>
                </a:moveTo>
                <a:lnTo>
                  <a:pt x="0" y="1585"/>
                </a:lnTo>
                <a:lnTo>
                  <a:pt x="833" y="1585"/>
                </a:lnTo>
                <a:lnTo>
                  <a:pt x="1500" y="0"/>
                </a:lnTo>
                <a:lnTo>
                  <a:pt x="667" y="0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8" name="Picture 3" descr="O:\Logo_Library\N\NOMURA\A4\NOMURA_A4_CMYK_WHITE.e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9752" y="310690"/>
            <a:ext cx="1260140" cy="216024"/>
          </a:xfrm>
          <a:prstGeom prst="rect">
            <a:avLst/>
          </a:prstGeom>
          <a:noFill/>
        </p:spPr>
      </p:pic>
      <p:sp>
        <p:nvSpPr>
          <p:cNvPr id="39" name="TextBox 38"/>
          <p:cNvSpPr txBox="1"/>
          <p:nvPr/>
        </p:nvSpPr>
        <p:spPr bwMode="white">
          <a:xfrm>
            <a:off x="7020524" y="558527"/>
            <a:ext cx="180911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i="1" dirty="0" smtClean="0">
                <a:solidFill>
                  <a:schemeClr val="bg1"/>
                </a:solidFill>
              </a:rPr>
              <a:t>Connecting</a:t>
            </a:r>
            <a:r>
              <a:rPr lang="en-GB" sz="900" i="1" baseline="0" dirty="0" smtClean="0">
                <a:solidFill>
                  <a:schemeClr val="bg1"/>
                </a:solidFill>
              </a:rPr>
              <a:t> Markets East &amp; West</a:t>
            </a:r>
            <a:endParaRPr lang="en-GB" sz="900" i="1" dirty="0">
              <a:solidFill>
                <a:schemeClr val="bg1"/>
              </a:solidFill>
            </a:endParaRPr>
          </a:p>
        </p:txBody>
      </p:sp>
      <p:pic>
        <p:nvPicPr>
          <p:cNvPr id="23" name="Picture 2" descr="\\Europe\Data\Creative_Media\02001-03000\02154 Landor Project\PowerPoint Template\Assets\200339868_PPT.jpg"/>
          <p:cNvPicPr>
            <a:picLocks noChangeAspect="1" noChangeArrowheads="1"/>
          </p:cNvPicPr>
          <p:nvPr userDrawn="1"/>
        </p:nvPicPr>
        <p:blipFill>
          <a:blip r:embed="rId2" cstate="print"/>
          <a:srcRect l="1115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 Box 11"/>
          <p:cNvSpPr txBox="1">
            <a:spLocks noChangeArrowheads="1"/>
          </p:cNvSpPr>
          <p:nvPr userDrawn="1"/>
        </p:nvSpPr>
        <p:spPr bwMode="ltGray">
          <a:xfrm>
            <a:off x="6561363" y="6314838"/>
            <a:ext cx="2237792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algn="r">
              <a:defRPr/>
            </a:pPr>
            <a:r>
              <a:rPr kumimoji="0" lang="en-GB" altLang="ja-JP" sz="900" baseline="0" dirty="0">
                <a:ea typeface="ＭＳ Ｐゴシック" pitchFamily="50" charset="-128"/>
                <a:cs typeface="Arial" charset="0"/>
              </a:rPr>
              <a:t>STRICTLY PRIVATE AND CONFIDENTIAL</a:t>
            </a:r>
          </a:p>
        </p:txBody>
      </p:sp>
      <p:sp>
        <p:nvSpPr>
          <p:cNvPr id="25" name="Text Box 11"/>
          <p:cNvSpPr txBox="1">
            <a:spLocks noChangeArrowheads="1"/>
          </p:cNvSpPr>
          <p:nvPr userDrawn="1"/>
        </p:nvSpPr>
        <p:spPr bwMode="ltGray">
          <a:xfrm>
            <a:off x="8271767" y="6577300"/>
            <a:ext cx="527388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algn="r">
              <a:defRPr/>
            </a:pPr>
            <a:r>
              <a:rPr kumimoji="0" lang="en-GB" altLang="ja-JP" sz="900" baseline="0" dirty="0" smtClean="0">
                <a:ea typeface="ＭＳ Ｐゴシック" pitchFamily="50" charset="-128"/>
                <a:cs typeface="Arial" charset="0"/>
              </a:rPr>
              <a:t>© Nomura</a:t>
            </a:r>
            <a:endParaRPr kumimoji="0" lang="en-GB" altLang="ja-JP" sz="900" baseline="0" dirty="0">
              <a:ea typeface="ＭＳ Ｐゴシック" pitchFamily="50" charset="-128"/>
              <a:cs typeface="Arial" charset="0"/>
            </a:endParaRPr>
          </a:p>
        </p:txBody>
      </p:sp>
      <p:sp>
        <p:nvSpPr>
          <p:cNvPr id="26" name="Freeform 32"/>
          <p:cNvSpPr>
            <a:spLocks noChangeAspect="1"/>
          </p:cNvSpPr>
          <p:nvPr userDrawn="1"/>
        </p:nvSpPr>
        <p:spPr bwMode="auto">
          <a:xfrm>
            <a:off x="6005937" y="-1275"/>
            <a:ext cx="3145879" cy="2516400"/>
          </a:xfrm>
          <a:custGeom>
            <a:avLst/>
            <a:gdLst/>
            <a:ahLst/>
            <a:cxnLst>
              <a:cxn ang="0">
                <a:pos x="0" y="520"/>
              </a:cxn>
              <a:cxn ang="0">
                <a:pos x="505" y="1659"/>
              </a:cxn>
              <a:cxn ang="0">
                <a:pos x="2074" y="1659"/>
              </a:cxn>
              <a:cxn ang="0">
                <a:pos x="2074" y="0"/>
              </a:cxn>
              <a:cxn ang="0">
                <a:pos x="224" y="0"/>
              </a:cxn>
              <a:cxn ang="0">
                <a:pos x="0" y="520"/>
              </a:cxn>
              <a:cxn ang="0">
                <a:pos x="0" y="520"/>
              </a:cxn>
            </a:cxnLst>
            <a:rect l="0" t="0" r="r" b="b"/>
            <a:pathLst>
              <a:path w="2074" h="1659">
                <a:moveTo>
                  <a:pt x="0" y="520"/>
                </a:moveTo>
                <a:lnTo>
                  <a:pt x="505" y="1659"/>
                </a:lnTo>
                <a:lnTo>
                  <a:pt x="2074" y="1659"/>
                </a:lnTo>
                <a:lnTo>
                  <a:pt x="2074" y="0"/>
                </a:lnTo>
                <a:lnTo>
                  <a:pt x="224" y="0"/>
                </a:lnTo>
                <a:lnTo>
                  <a:pt x="0" y="520"/>
                </a:lnTo>
                <a:lnTo>
                  <a:pt x="0" y="520"/>
                </a:lnTo>
                <a:close/>
              </a:path>
            </a:pathLst>
          </a:custGeom>
          <a:solidFill>
            <a:srgbClr val="CA2627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7" name="Freeform 19"/>
          <p:cNvSpPr>
            <a:spLocks/>
          </p:cNvSpPr>
          <p:nvPr userDrawn="1"/>
        </p:nvSpPr>
        <p:spPr bwMode="auto">
          <a:xfrm>
            <a:off x="2303888" y="-10800"/>
            <a:ext cx="2370138" cy="2509838"/>
          </a:xfrm>
          <a:custGeom>
            <a:avLst/>
            <a:gdLst/>
            <a:ahLst/>
            <a:cxnLst>
              <a:cxn ang="0">
                <a:pos x="1493" y="0"/>
              </a:cxn>
              <a:cxn ang="0">
                <a:pos x="663" y="0"/>
              </a:cxn>
              <a:cxn ang="0">
                <a:pos x="0" y="1581"/>
              </a:cxn>
              <a:cxn ang="0">
                <a:pos x="832" y="1581"/>
              </a:cxn>
              <a:cxn ang="0">
                <a:pos x="1493" y="0"/>
              </a:cxn>
            </a:cxnLst>
            <a:rect l="0" t="0" r="r" b="b"/>
            <a:pathLst>
              <a:path w="1493" h="1581">
                <a:moveTo>
                  <a:pt x="1493" y="0"/>
                </a:moveTo>
                <a:lnTo>
                  <a:pt x="663" y="0"/>
                </a:lnTo>
                <a:lnTo>
                  <a:pt x="0" y="1581"/>
                </a:lnTo>
                <a:lnTo>
                  <a:pt x="832" y="1581"/>
                </a:lnTo>
                <a:lnTo>
                  <a:pt x="1493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0" name="Freeform 25"/>
          <p:cNvSpPr>
            <a:spLocks/>
          </p:cNvSpPr>
          <p:nvPr userDrawn="1"/>
        </p:nvSpPr>
        <p:spPr bwMode="auto">
          <a:xfrm>
            <a:off x="5499526" y="1171888"/>
            <a:ext cx="963613" cy="1343025"/>
          </a:xfrm>
          <a:custGeom>
            <a:avLst/>
            <a:gdLst/>
            <a:ahLst/>
            <a:cxnLst>
              <a:cxn ang="0">
                <a:pos x="135" y="846"/>
              </a:cxn>
              <a:cxn ang="0">
                <a:pos x="607" y="846"/>
              </a:cxn>
              <a:cxn ang="0">
                <a:pos x="230" y="0"/>
              </a:cxn>
              <a:cxn ang="0">
                <a:pos x="0" y="532"/>
              </a:cxn>
              <a:cxn ang="0">
                <a:pos x="135" y="846"/>
              </a:cxn>
            </a:cxnLst>
            <a:rect l="0" t="0" r="r" b="b"/>
            <a:pathLst>
              <a:path w="607" h="846">
                <a:moveTo>
                  <a:pt x="135" y="846"/>
                </a:moveTo>
                <a:lnTo>
                  <a:pt x="607" y="846"/>
                </a:lnTo>
                <a:lnTo>
                  <a:pt x="230" y="0"/>
                </a:lnTo>
                <a:lnTo>
                  <a:pt x="0" y="532"/>
                </a:lnTo>
                <a:lnTo>
                  <a:pt x="135" y="846"/>
                </a:lnTo>
                <a:close/>
              </a:path>
            </a:pathLst>
          </a:custGeom>
          <a:solidFill>
            <a:srgbClr val="CA242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auto">
          <a:xfrm>
            <a:off x="4270801" y="828988"/>
            <a:ext cx="1241425" cy="1685925"/>
          </a:xfrm>
          <a:custGeom>
            <a:avLst/>
            <a:gdLst/>
            <a:ahLst/>
            <a:cxnLst>
              <a:cxn ang="0">
                <a:pos x="0" y="1062"/>
              </a:cxn>
              <a:cxn ang="0">
                <a:pos x="647" y="1062"/>
              </a:cxn>
              <a:cxn ang="0">
                <a:pos x="782" y="748"/>
              </a:cxn>
              <a:cxn ang="0">
                <a:pos x="459" y="0"/>
              </a:cxn>
              <a:cxn ang="0">
                <a:pos x="0" y="1062"/>
              </a:cxn>
            </a:cxnLst>
            <a:rect l="0" t="0" r="r" b="b"/>
            <a:pathLst>
              <a:path w="782" h="1062">
                <a:moveTo>
                  <a:pt x="0" y="1062"/>
                </a:moveTo>
                <a:lnTo>
                  <a:pt x="647" y="1062"/>
                </a:lnTo>
                <a:lnTo>
                  <a:pt x="782" y="748"/>
                </a:lnTo>
                <a:lnTo>
                  <a:pt x="459" y="0"/>
                </a:lnTo>
                <a:lnTo>
                  <a:pt x="0" y="1062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auto">
          <a:xfrm>
            <a:off x="5339188" y="-1275"/>
            <a:ext cx="685800" cy="11731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327" y="739"/>
              </a:cxn>
              <a:cxn ang="0">
                <a:pos x="432" y="496"/>
              </a:cxn>
              <a:cxn ang="0">
                <a:pos x="210" y="0"/>
              </a:cxn>
              <a:cxn ang="0">
                <a:pos x="0" y="0"/>
              </a:cxn>
            </a:cxnLst>
            <a:rect l="0" t="0" r="r" b="b"/>
            <a:pathLst>
              <a:path w="432" h="739">
                <a:moveTo>
                  <a:pt x="0" y="0"/>
                </a:moveTo>
                <a:lnTo>
                  <a:pt x="0" y="0"/>
                </a:lnTo>
                <a:lnTo>
                  <a:pt x="327" y="739"/>
                </a:lnTo>
                <a:lnTo>
                  <a:pt x="432" y="496"/>
                </a:lnTo>
                <a:lnTo>
                  <a:pt x="210" y="0"/>
                </a:lnTo>
                <a:lnTo>
                  <a:pt x="0" y="0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auto">
          <a:xfrm>
            <a:off x="5663038" y="-1275"/>
            <a:ext cx="692150" cy="787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22" y="496"/>
              </a:cxn>
              <a:cxn ang="0">
                <a:pos x="436" y="0"/>
              </a:cxn>
              <a:cxn ang="0">
                <a:pos x="0" y="0"/>
              </a:cxn>
            </a:cxnLst>
            <a:rect l="0" t="0" r="r" b="b"/>
            <a:pathLst>
              <a:path w="436" h="496">
                <a:moveTo>
                  <a:pt x="0" y="0"/>
                </a:moveTo>
                <a:lnTo>
                  <a:pt x="222" y="496"/>
                </a:lnTo>
                <a:lnTo>
                  <a:pt x="436" y="0"/>
                </a:lnTo>
                <a:lnTo>
                  <a:pt x="0" y="0"/>
                </a:lnTo>
                <a:close/>
              </a:path>
            </a:pathLst>
          </a:custGeom>
          <a:solidFill>
            <a:srgbClr val="A6181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auto">
          <a:xfrm>
            <a:off x="4989938" y="-1275"/>
            <a:ext cx="877888" cy="2017713"/>
          </a:xfrm>
          <a:custGeom>
            <a:avLst/>
            <a:gdLst/>
            <a:ahLst/>
            <a:cxnLst>
              <a:cxn ang="0">
                <a:pos x="0" y="523"/>
              </a:cxn>
              <a:cxn ang="0">
                <a:pos x="323" y="1271"/>
              </a:cxn>
              <a:cxn ang="0">
                <a:pos x="553" y="739"/>
              </a:cxn>
              <a:cxn ang="0">
                <a:pos x="226" y="0"/>
              </a:cxn>
              <a:cxn ang="0">
                <a:pos x="0" y="523"/>
              </a:cxn>
            </a:cxnLst>
            <a:rect l="0" t="0" r="r" b="b"/>
            <a:pathLst>
              <a:path w="553" h="1271">
                <a:moveTo>
                  <a:pt x="0" y="523"/>
                </a:moveTo>
                <a:lnTo>
                  <a:pt x="323" y="1271"/>
                </a:lnTo>
                <a:lnTo>
                  <a:pt x="553" y="739"/>
                </a:lnTo>
                <a:lnTo>
                  <a:pt x="226" y="0"/>
                </a:lnTo>
                <a:lnTo>
                  <a:pt x="0" y="523"/>
                </a:lnTo>
                <a:close/>
              </a:path>
            </a:pathLst>
          </a:custGeom>
          <a:solidFill>
            <a:srgbClr val="AF1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5" name="Freeform 30"/>
          <p:cNvSpPr>
            <a:spLocks/>
          </p:cNvSpPr>
          <p:nvPr userDrawn="1"/>
        </p:nvSpPr>
        <p:spPr bwMode="auto">
          <a:xfrm>
            <a:off x="4640688" y="-1275"/>
            <a:ext cx="717550" cy="830263"/>
          </a:xfrm>
          <a:custGeom>
            <a:avLst/>
            <a:gdLst/>
            <a:ahLst/>
            <a:cxnLst>
              <a:cxn ang="0">
                <a:pos x="452" y="0"/>
              </a:cxn>
              <a:cxn ang="0">
                <a:pos x="452" y="0"/>
              </a:cxn>
              <a:cxn ang="0">
                <a:pos x="0" y="0"/>
              </a:cxn>
              <a:cxn ang="0">
                <a:pos x="226" y="523"/>
              </a:cxn>
              <a:cxn ang="0">
                <a:pos x="447" y="7"/>
              </a:cxn>
              <a:cxn ang="0">
                <a:pos x="452" y="0"/>
              </a:cxn>
            </a:cxnLst>
            <a:rect l="0" t="0" r="r" b="b"/>
            <a:pathLst>
              <a:path w="452" h="523">
                <a:moveTo>
                  <a:pt x="452" y="0"/>
                </a:moveTo>
                <a:lnTo>
                  <a:pt x="452" y="0"/>
                </a:lnTo>
                <a:lnTo>
                  <a:pt x="0" y="0"/>
                </a:lnTo>
                <a:lnTo>
                  <a:pt x="226" y="523"/>
                </a:lnTo>
                <a:lnTo>
                  <a:pt x="447" y="7"/>
                </a:lnTo>
                <a:lnTo>
                  <a:pt x="452" y="0"/>
                </a:lnTo>
                <a:close/>
              </a:path>
            </a:pathLst>
          </a:custGeom>
          <a:solidFill>
            <a:srgbClr val="A2171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6" name="Freeform 31"/>
          <p:cNvSpPr>
            <a:spLocks/>
          </p:cNvSpPr>
          <p:nvPr userDrawn="1"/>
        </p:nvSpPr>
        <p:spPr bwMode="auto">
          <a:xfrm>
            <a:off x="3594526" y="-1275"/>
            <a:ext cx="1414463" cy="2516188"/>
          </a:xfrm>
          <a:custGeom>
            <a:avLst/>
            <a:gdLst/>
            <a:ahLst/>
            <a:cxnLst>
              <a:cxn ang="0">
                <a:pos x="667" y="7"/>
              </a:cxn>
              <a:cxn ang="0">
                <a:pos x="665" y="0"/>
              </a:cxn>
              <a:cxn ang="0">
                <a:pos x="0" y="1585"/>
              </a:cxn>
              <a:cxn ang="0">
                <a:pos x="432" y="1585"/>
              </a:cxn>
              <a:cxn ang="0">
                <a:pos x="891" y="523"/>
              </a:cxn>
              <a:cxn ang="0">
                <a:pos x="667" y="7"/>
              </a:cxn>
            </a:cxnLst>
            <a:rect l="0" t="0" r="r" b="b"/>
            <a:pathLst>
              <a:path w="891" h="1585">
                <a:moveTo>
                  <a:pt x="667" y="7"/>
                </a:moveTo>
                <a:lnTo>
                  <a:pt x="665" y="0"/>
                </a:lnTo>
                <a:lnTo>
                  <a:pt x="0" y="1585"/>
                </a:lnTo>
                <a:lnTo>
                  <a:pt x="432" y="1585"/>
                </a:lnTo>
                <a:lnTo>
                  <a:pt x="891" y="523"/>
                </a:lnTo>
                <a:lnTo>
                  <a:pt x="667" y="7"/>
                </a:lnTo>
                <a:close/>
              </a:path>
            </a:pathLst>
          </a:custGeom>
          <a:solidFill>
            <a:srgbClr val="AF1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7" name="Freeform 32"/>
          <p:cNvSpPr>
            <a:spLocks/>
          </p:cNvSpPr>
          <p:nvPr userDrawn="1"/>
        </p:nvSpPr>
        <p:spPr bwMode="auto">
          <a:xfrm>
            <a:off x="2281663" y="-1275"/>
            <a:ext cx="2381250" cy="2516188"/>
          </a:xfrm>
          <a:custGeom>
            <a:avLst/>
            <a:gdLst/>
            <a:ahLst/>
            <a:cxnLst>
              <a:cxn ang="0">
                <a:pos x="667" y="0"/>
              </a:cxn>
              <a:cxn ang="0">
                <a:pos x="0" y="1585"/>
              </a:cxn>
              <a:cxn ang="0">
                <a:pos x="833" y="1585"/>
              </a:cxn>
              <a:cxn ang="0">
                <a:pos x="1500" y="0"/>
              </a:cxn>
              <a:cxn ang="0">
                <a:pos x="667" y="0"/>
              </a:cxn>
            </a:cxnLst>
            <a:rect l="0" t="0" r="r" b="b"/>
            <a:pathLst>
              <a:path w="1500" h="1585">
                <a:moveTo>
                  <a:pt x="667" y="0"/>
                </a:moveTo>
                <a:lnTo>
                  <a:pt x="0" y="1585"/>
                </a:lnTo>
                <a:lnTo>
                  <a:pt x="833" y="1585"/>
                </a:lnTo>
                <a:lnTo>
                  <a:pt x="1500" y="0"/>
                </a:lnTo>
                <a:lnTo>
                  <a:pt x="667" y="0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8" name="Picture 3" descr="O:\Logo_Library\N\NOMURA\A4\NOMURA_A4_CMYK_WHITE.emf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9752" y="310690"/>
            <a:ext cx="1260140" cy="216024"/>
          </a:xfrm>
          <a:prstGeom prst="rect">
            <a:avLst/>
          </a:prstGeom>
          <a:noFill/>
        </p:spPr>
      </p:pic>
      <p:sp>
        <p:nvSpPr>
          <p:cNvPr id="49" name="TextBox 48"/>
          <p:cNvSpPr txBox="1"/>
          <p:nvPr userDrawn="1"/>
        </p:nvSpPr>
        <p:spPr bwMode="white">
          <a:xfrm>
            <a:off x="7020524" y="558527"/>
            <a:ext cx="180911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i="1" dirty="0" smtClean="0">
                <a:solidFill>
                  <a:schemeClr val="bg1"/>
                </a:solidFill>
              </a:rPr>
              <a:t>Connecting</a:t>
            </a:r>
            <a:r>
              <a:rPr lang="en-GB" sz="900" i="1" baseline="0" dirty="0" smtClean="0">
                <a:solidFill>
                  <a:schemeClr val="bg1"/>
                </a:solidFill>
              </a:rPr>
              <a:t> Markets East &amp; West</a:t>
            </a:r>
            <a:endParaRPr lang="en-GB" sz="900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29" name="Content Placeholder 3"/>
          <p:cNvSpPr>
            <a:spLocks noGrp="1"/>
          </p:cNvSpPr>
          <p:nvPr>
            <p:ph sz="half" idx="36" hasCustomPrompt="1"/>
          </p:nvPr>
        </p:nvSpPr>
        <p:spPr>
          <a:xfrm>
            <a:off x="245908" y="1900799"/>
            <a:ext cx="8649969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41" name="Content Placeholder 3"/>
          <p:cNvSpPr>
            <a:spLocks noGrp="1"/>
          </p:cNvSpPr>
          <p:nvPr>
            <p:ph sz="half" idx="39" hasCustomPrompt="1"/>
          </p:nvPr>
        </p:nvSpPr>
        <p:spPr>
          <a:xfrm>
            <a:off x="245907" y="4324854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42" name="Content Placeholder 3"/>
          <p:cNvSpPr>
            <a:spLocks noGrp="1"/>
          </p:cNvSpPr>
          <p:nvPr>
            <p:ph sz="half" idx="40" hasCustomPrompt="1"/>
          </p:nvPr>
        </p:nvSpPr>
        <p:spPr>
          <a:xfrm>
            <a:off x="6101169" y="4324854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43" name="Content Placeholder 3"/>
          <p:cNvSpPr>
            <a:spLocks noGrp="1"/>
          </p:cNvSpPr>
          <p:nvPr>
            <p:ph sz="half" idx="41" hasCustomPrompt="1"/>
          </p:nvPr>
        </p:nvSpPr>
        <p:spPr>
          <a:xfrm>
            <a:off x="3175200" y="4324854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1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1684068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idx="44" hasCustomPrompt="1"/>
          </p:nvPr>
        </p:nvSpPr>
        <p:spPr>
          <a:xfrm>
            <a:off x="245907" y="411634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idx="45" hasCustomPrompt="1"/>
          </p:nvPr>
        </p:nvSpPr>
        <p:spPr>
          <a:xfrm>
            <a:off x="3176175" y="411634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45" name="Text Placeholder 2"/>
          <p:cNvSpPr>
            <a:spLocks noGrp="1"/>
          </p:cNvSpPr>
          <p:nvPr>
            <p:ph type="body" idx="46" hasCustomPrompt="1"/>
          </p:nvPr>
        </p:nvSpPr>
        <p:spPr>
          <a:xfrm>
            <a:off x="6101169" y="411634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4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41" name="Content Placeholder 3"/>
          <p:cNvSpPr>
            <a:spLocks noGrp="1"/>
          </p:cNvSpPr>
          <p:nvPr>
            <p:ph sz="half" idx="39" hasCustomPrompt="1"/>
          </p:nvPr>
        </p:nvSpPr>
        <p:spPr>
          <a:xfrm>
            <a:off x="245907" y="1899072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42" name="Content Placeholder 3"/>
          <p:cNvSpPr>
            <a:spLocks noGrp="1"/>
          </p:cNvSpPr>
          <p:nvPr>
            <p:ph sz="half" idx="40" hasCustomPrompt="1"/>
          </p:nvPr>
        </p:nvSpPr>
        <p:spPr>
          <a:xfrm>
            <a:off x="6101169" y="1899072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43" name="Content Placeholder 3"/>
          <p:cNvSpPr>
            <a:spLocks noGrp="1"/>
          </p:cNvSpPr>
          <p:nvPr>
            <p:ph sz="half" idx="41" hasCustomPrompt="1"/>
          </p:nvPr>
        </p:nvSpPr>
        <p:spPr>
          <a:xfrm>
            <a:off x="3175200" y="1899072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1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idx="44" hasCustomPrompt="1"/>
          </p:nvPr>
        </p:nvSpPr>
        <p:spPr>
          <a:xfrm>
            <a:off x="245907" y="1684800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idx="45" hasCustomPrompt="1"/>
          </p:nvPr>
        </p:nvSpPr>
        <p:spPr>
          <a:xfrm>
            <a:off x="3176175" y="1684800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45" name="Text Placeholder 2"/>
          <p:cNvSpPr>
            <a:spLocks noGrp="1"/>
          </p:cNvSpPr>
          <p:nvPr>
            <p:ph type="body" idx="46" hasCustomPrompt="1"/>
          </p:nvPr>
        </p:nvSpPr>
        <p:spPr>
          <a:xfrm>
            <a:off x="6101169" y="1684800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36" hasCustomPrompt="1"/>
          </p:nvPr>
        </p:nvSpPr>
        <p:spPr>
          <a:xfrm>
            <a:off x="245908" y="4351553"/>
            <a:ext cx="8649969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4134822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6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34" hasCustomPrompt="1"/>
          </p:nvPr>
        </p:nvSpPr>
        <p:spPr>
          <a:xfrm>
            <a:off x="251520" y="4624482"/>
            <a:ext cx="4256862" cy="1744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4" name="Content Placeholder 3"/>
          <p:cNvSpPr>
            <a:spLocks noGrp="1"/>
          </p:cNvSpPr>
          <p:nvPr>
            <p:ph sz="half" idx="35" hasCustomPrompt="1"/>
          </p:nvPr>
        </p:nvSpPr>
        <p:spPr>
          <a:xfrm>
            <a:off x="4630847" y="4624482"/>
            <a:ext cx="4256862" cy="1744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6" hasCustomPrompt="1"/>
          </p:nvPr>
        </p:nvSpPr>
        <p:spPr>
          <a:xfrm>
            <a:off x="251520" y="2204864"/>
            <a:ext cx="4256862" cy="1744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33" hasCustomPrompt="1"/>
          </p:nvPr>
        </p:nvSpPr>
        <p:spPr>
          <a:xfrm>
            <a:off x="4630847" y="2204864"/>
            <a:ext cx="4256862" cy="1744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1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15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1684068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245908" y="4091964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29" hasCustomPrompt="1"/>
          </p:nvPr>
        </p:nvSpPr>
        <p:spPr>
          <a:xfrm>
            <a:off x="251520" y="1988864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30" hasCustomPrompt="1"/>
          </p:nvPr>
        </p:nvSpPr>
        <p:spPr>
          <a:xfrm>
            <a:off x="4632369" y="1988864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31" hasCustomPrompt="1"/>
          </p:nvPr>
        </p:nvSpPr>
        <p:spPr>
          <a:xfrm>
            <a:off x="251520" y="4406522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4632369" y="4406522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0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41" name="Content Placeholder 3"/>
          <p:cNvSpPr>
            <a:spLocks noGrp="1"/>
          </p:cNvSpPr>
          <p:nvPr>
            <p:ph sz="half" idx="39" hasCustomPrompt="1"/>
          </p:nvPr>
        </p:nvSpPr>
        <p:spPr>
          <a:xfrm>
            <a:off x="245907" y="2187104"/>
            <a:ext cx="2791385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42" name="Content Placeholder 3"/>
          <p:cNvSpPr>
            <a:spLocks noGrp="1"/>
          </p:cNvSpPr>
          <p:nvPr>
            <p:ph sz="half" idx="40" hasCustomPrompt="1"/>
          </p:nvPr>
        </p:nvSpPr>
        <p:spPr>
          <a:xfrm>
            <a:off x="6101169" y="2187104"/>
            <a:ext cx="2791385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43" name="Content Placeholder 3"/>
          <p:cNvSpPr>
            <a:spLocks noGrp="1"/>
          </p:cNvSpPr>
          <p:nvPr>
            <p:ph sz="half" idx="41" hasCustomPrompt="1"/>
          </p:nvPr>
        </p:nvSpPr>
        <p:spPr>
          <a:xfrm>
            <a:off x="3175200" y="2187104"/>
            <a:ext cx="2791385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1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1684068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idx="44" hasCustomPrompt="1"/>
          </p:nvPr>
        </p:nvSpPr>
        <p:spPr>
          <a:xfrm>
            <a:off x="245907" y="197859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idx="45" hasCustomPrompt="1"/>
          </p:nvPr>
        </p:nvSpPr>
        <p:spPr>
          <a:xfrm>
            <a:off x="3176175" y="197859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45" name="Text Placeholder 2"/>
          <p:cNvSpPr>
            <a:spLocks noGrp="1"/>
          </p:cNvSpPr>
          <p:nvPr>
            <p:ph type="body" idx="46" hasCustomPrompt="1"/>
          </p:nvPr>
        </p:nvSpPr>
        <p:spPr>
          <a:xfrm>
            <a:off x="6101169" y="197859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47" hasCustomPrompt="1"/>
          </p:nvPr>
        </p:nvSpPr>
        <p:spPr>
          <a:xfrm>
            <a:off x="245907" y="4653336"/>
            <a:ext cx="2791385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48" hasCustomPrompt="1"/>
          </p:nvPr>
        </p:nvSpPr>
        <p:spPr>
          <a:xfrm>
            <a:off x="6101169" y="4653336"/>
            <a:ext cx="2791385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49" hasCustomPrompt="1"/>
          </p:nvPr>
        </p:nvSpPr>
        <p:spPr>
          <a:xfrm>
            <a:off x="3175200" y="4653336"/>
            <a:ext cx="2791385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50" hasCustomPrompt="1"/>
          </p:nvPr>
        </p:nvSpPr>
        <p:spPr>
          <a:xfrm>
            <a:off x="245908" y="4150300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51" hasCustomPrompt="1"/>
          </p:nvPr>
        </p:nvSpPr>
        <p:spPr>
          <a:xfrm>
            <a:off x="245907" y="4444830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52" hasCustomPrompt="1"/>
          </p:nvPr>
        </p:nvSpPr>
        <p:spPr>
          <a:xfrm>
            <a:off x="3176175" y="4444830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53" hasCustomPrompt="1"/>
          </p:nvPr>
        </p:nvSpPr>
        <p:spPr>
          <a:xfrm>
            <a:off x="6101169" y="4444830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6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sz="half" idx="53" hasCustomPrompt="1"/>
          </p:nvPr>
        </p:nvSpPr>
        <p:spPr>
          <a:xfrm>
            <a:off x="245908" y="2185814"/>
            <a:ext cx="2060308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half" idx="54" hasCustomPrompt="1"/>
          </p:nvPr>
        </p:nvSpPr>
        <p:spPr>
          <a:xfrm>
            <a:off x="2445784" y="2185814"/>
            <a:ext cx="2060308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33" name="Content Placeholder 3"/>
          <p:cNvSpPr>
            <a:spLocks noGrp="1"/>
          </p:cNvSpPr>
          <p:nvPr>
            <p:ph sz="half" idx="55" hasCustomPrompt="1"/>
          </p:nvPr>
        </p:nvSpPr>
        <p:spPr>
          <a:xfrm>
            <a:off x="4639015" y="2185814"/>
            <a:ext cx="2060308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34" name="Content Placeholder 3"/>
          <p:cNvSpPr>
            <a:spLocks noGrp="1"/>
          </p:cNvSpPr>
          <p:nvPr>
            <p:ph sz="half" idx="56" hasCustomPrompt="1"/>
          </p:nvPr>
        </p:nvSpPr>
        <p:spPr>
          <a:xfrm>
            <a:off x="6832246" y="2185814"/>
            <a:ext cx="2060308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8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1684068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idx="57" hasCustomPrompt="1"/>
          </p:nvPr>
        </p:nvSpPr>
        <p:spPr>
          <a:xfrm>
            <a:off x="245908" y="1979954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ysClr val="windowText" lastClr="000000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idx="58" hasCustomPrompt="1"/>
          </p:nvPr>
        </p:nvSpPr>
        <p:spPr>
          <a:xfrm>
            <a:off x="2445784" y="1979954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ysClr val="windowText" lastClr="000000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idx="59" hasCustomPrompt="1"/>
          </p:nvPr>
        </p:nvSpPr>
        <p:spPr>
          <a:xfrm>
            <a:off x="4637457" y="1979954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ysClr val="windowText" lastClr="000000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60" hasCustomPrompt="1"/>
          </p:nvPr>
        </p:nvSpPr>
        <p:spPr>
          <a:xfrm>
            <a:off x="6832246" y="1979954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ysClr val="windowText" lastClr="000000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61" hasCustomPrompt="1"/>
          </p:nvPr>
        </p:nvSpPr>
        <p:spPr>
          <a:xfrm>
            <a:off x="245908" y="4578818"/>
            <a:ext cx="2060308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62" hasCustomPrompt="1"/>
          </p:nvPr>
        </p:nvSpPr>
        <p:spPr>
          <a:xfrm>
            <a:off x="2445784" y="4578818"/>
            <a:ext cx="2060308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63" hasCustomPrompt="1"/>
          </p:nvPr>
        </p:nvSpPr>
        <p:spPr>
          <a:xfrm>
            <a:off x="4639015" y="4578818"/>
            <a:ext cx="2060308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64" hasCustomPrompt="1"/>
          </p:nvPr>
        </p:nvSpPr>
        <p:spPr>
          <a:xfrm>
            <a:off x="6832246" y="4578818"/>
            <a:ext cx="2060308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65" hasCustomPrompt="1"/>
          </p:nvPr>
        </p:nvSpPr>
        <p:spPr>
          <a:xfrm>
            <a:off x="245908" y="4077072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66" hasCustomPrompt="1"/>
          </p:nvPr>
        </p:nvSpPr>
        <p:spPr>
          <a:xfrm>
            <a:off x="245908" y="4372958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ysClr val="windowText" lastClr="000000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67" hasCustomPrompt="1"/>
          </p:nvPr>
        </p:nvSpPr>
        <p:spPr>
          <a:xfrm>
            <a:off x="2445784" y="4372958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ysClr val="windowText" lastClr="000000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idx="68" hasCustomPrompt="1"/>
          </p:nvPr>
        </p:nvSpPr>
        <p:spPr>
          <a:xfrm>
            <a:off x="4637457" y="4372958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ysClr val="windowText" lastClr="000000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69" hasCustomPrompt="1"/>
          </p:nvPr>
        </p:nvSpPr>
        <p:spPr>
          <a:xfrm>
            <a:off x="6832246" y="4372958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ysClr val="windowText" lastClr="000000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40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7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8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31_Complet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  <a:prstGeom prst="rect">
            <a:avLst/>
          </a:prstGeo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A47B25D-ECED-4C43-81F3-449BE4279BCD}"/>
              </a:ext>
            </a:extLst>
          </p:cNvPr>
          <p:cNvSpPr/>
          <p:nvPr userDrawn="1"/>
        </p:nvSpPr>
        <p:spPr>
          <a:xfrm>
            <a:off x="8001000" y="6248400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48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Freeform 48"/>
          <p:cNvSpPr>
            <a:spLocks noChangeAspect="1"/>
          </p:cNvSpPr>
          <p:nvPr/>
        </p:nvSpPr>
        <p:spPr bwMode="auto">
          <a:xfrm>
            <a:off x="5550281" y="-411"/>
            <a:ext cx="3595645" cy="3553200"/>
          </a:xfrm>
          <a:custGeom>
            <a:avLst/>
            <a:gdLst/>
            <a:ahLst/>
            <a:cxnLst>
              <a:cxn ang="0">
                <a:pos x="0" y="742"/>
              </a:cxn>
              <a:cxn ang="0">
                <a:pos x="712" y="2344"/>
              </a:cxn>
              <a:cxn ang="0">
                <a:pos x="2372" y="2344"/>
              </a:cxn>
              <a:cxn ang="0">
                <a:pos x="2372" y="0"/>
              </a:cxn>
              <a:cxn ang="0">
                <a:pos x="322" y="0"/>
              </a:cxn>
              <a:cxn ang="0">
                <a:pos x="0" y="742"/>
              </a:cxn>
              <a:cxn ang="0">
                <a:pos x="0" y="742"/>
              </a:cxn>
            </a:cxnLst>
            <a:rect l="0" t="0" r="r" b="b"/>
            <a:pathLst>
              <a:path w="2372" h="2344">
                <a:moveTo>
                  <a:pt x="0" y="742"/>
                </a:moveTo>
                <a:lnTo>
                  <a:pt x="712" y="2344"/>
                </a:lnTo>
                <a:lnTo>
                  <a:pt x="2372" y="2344"/>
                </a:lnTo>
                <a:lnTo>
                  <a:pt x="2372" y="0"/>
                </a:lnTo>
                <a:lnTo>
                  <a:pt x="322" y="0"/>
                </a:lnTo>
                <a:lnTo>
                  <a:pt x="0" y="742"/>
                </a:lnTo>
                <a:lnTo>
                  <a:pt x="0" y="742"/>
                </a:lnTo>
                <a:close/>
              </a:path>
            </a:pathLst>
          </a:custGeom>
          <a:solidFill>
            <a:srgbClr val="C1C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252047" y="3600000"/>
            <a:ext cx="7219950" cy="860400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def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0" marR="0" lvl="0" indent="0" algn="l" defTabSz="957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Enter your title here</a:t>
            </a:r>
            <a:endParaRPr lang="en-GB" dirty="0"/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252047" y="4608000"/>
            <a:ext cx="7219950" cy="507600"/>
          </a:xfrm>
          <a:prstGeom prst="rect">
            <a:avLst/>
          </a:prstGeom>
        </p:spPr>
        <p:txBody>
          <a:bodyPr lIns="0" tIns="72000" rIns="0" bIns="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lang="en-GB" sz="1800" b="1" baseline="0" dirty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lvl="0" algn="l" defTabSz="957263" rtl="0" eaLnBrk="1" fontAlgn="base" hangingPunct="1">
              <a:spcBef>
                <a:spcPts val="1000"/>
              </a:spcBef>
              <a:spcAft>
                <a:spcPts val="1000"/>
              </a:spcAft>
              <a:buClr>
                <a:srgbClr val="CC3300"/>
              </a:buClr>
            </a:pPr>
            <a:r>
              <a:rPr lang="en-US" dirty="0" smtClean="0"/>
              <a:t>Enter your subtitle here</a:t>
            </a:r>
            <a:endParaRPr lang="en-GB" dirty="0"/>
          </a:p>
        </p:txBody>
      </p:sp>
      <p:sp>
        <p:nvSpPr>
          <p:cNvPr id="129" name="Freeform 64"/>
          <p:cNvSpPr>
            <a:spLocks/>
          </p:cNvSpPr>
          <p:nvPr/>
        </p:nvSpPr>
        <p:spPr bwMode="auto">
          <a:xfrm>
            <a:off x="4818750" y="1656102"/>
            <a:ext cx="1356695" cy="1895664"/>
          </a:xfrm>
          <a:custGeom>
            <a:avLst/>
            <a:gdLst/>
            <a:ahLst/>
            <a:cxnLst>
              <a:cxn ang="0">
                <a:pos x="325" y="0"/>
              </a:cxn>
              <a:cxn ang="0">
                <a:pos x="0" y="749"/>
              </a:cxn>
              <a:cxn ang="0">
                <a:pos x="190" y="1189"/>
              </a:cxn>
              <a:cxn ang="0">
                <a:pos x="852" y="1189"/>
              </a:cxn>
              <a:cxn ang="0">
                <a:pos x="325" y="0"/>
              </a:cxn>
            </a:cxnLst>
            <a:rect l="0" t="0" r="r" b="b"/>
            <a:pathLst>
              <a:path w="852" h="1189">
                <a:moveTo>
                  <a:pt x="325" y="0"/>
                </a:moveTo>
                <a:lnTo>
                  <a:pt x="0" y="749"/>
                </a:lnTo>
                <a:lnTo>
                  <a:pt x="190" y="1189"/>
                </a:lnTo>
                <a:lnTo>
                  <a:pt x="852" y="1189"/>
                </a:lnTo>
                <a:lnTo>
                  <a:pt x="325" y="0"/>
                </a:lnTo>
                <a:close/>
              </a:path>
            </a:pathLst>
          </a:custGeom>
          <a:solidFill>
            <a:srgbClr val="D5D5D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0" name="Freeform 65"/>
          <p:cNvSpPr>
            <a:spLocks/>
          </p:cNvSpPr>
          <p:nvPr/>
        </p:nvSpPr>
        <p:spPr bwMode="auto">
          <a:xfrm>
            <a:off x="4803463" y="1656102"/>
            <a:ext cx="1356695" cy="1895664"/>
          </a:xfrm>
          <a:custGeom>
            <a:avLst/>
            <a:gdLst/>
            <a:ahLst/>
            <a:cxnLst>
              <a:cxn ang="0">
                <a:pos x="325" y="0"/>
              </a:cxn>
              <a:cxn ang="0">
                <a:pos x="0" y="749"/>
              </a:cxn>
              <a:cxn ang="0">
                <a:pos x="190" y="1189"/>
              </a:cxn>
              <a:cxn ang="0">
                <a:pos x="852" y="1189"/>
              </a:cxn>
              <a:cxn ang="0">
                <a:pos x="325" y="0"/>
              </a:cxn>
            </a:cxnLst>
            <a:rect l="0" t="0" r="r" b="b"/>
            <a:pathLst>
              <a:path w="852" h="1189">
                <a:moveTo>
                  <a:pt x="325" y="0"/>
                </a:moveTo>
                <a:lnTo>
                  <a:pt x="0" y="749"/>
                </a:lnTo>
                <a:lnTo>
                  <a:pt x="190" y="1189"/>
                </a:lnTo>
                <a:lnTo>
                  <a:pt x="852" y="1189"/>
                </a:lnTo>
                <a:lnTo>
                  <a:pt x="325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1" name="Freeform 66"/>
          <p:cNvSpPr>
            <a:spLocks/>
          </p:cNvSpPr>
          <p:nvPr/>
        </p:nvSpPr>
        <p:spPr bwMode="auto">
          <a:xfrm>
            <a:off x="4602188" y="-411"/>
            <a:ext cx="963381" cy="1656514"/>
          </a:xfrm>
          <a:custGeom>
            <a:avLst/>
            <a:gdLst/>
            <a:ahLst/>
            <a:cxnLst>
              <a:cxn ang="0">
                <a:pos x="294" y="0"/>
              </a:cxn>
              <a:cxn ang="0">
                <a:pos x="0" y="0"/>
              </a:cxn>
              <a:cxn ang="0">
                <a:pos x="461" y="1039"/>
              </a:cxn>
              <a:cxn ang="0">
                <a:pos x="605" y="704"/>
              </a:cxn>
              <a:cxn ang="0">
                <a:pos x="294" y="0"/>
              </a:cxn>
            </a:cxnLst>
            <a:rect l="0" t="0" r="r" b="b"/>
            <a:pathLst>
              <a:path w="605" h="1039">
                <a:moveTo>
                  <a:pt x="294" y="0"/>
                </a:moveTo>
                <a:lnTo>
                  <a:pt x="0" y="0"/>
                </a:lnTo>
                <a:lnTo>
                  <a:pt x="461" y="1039"/>
                </a:lnTo>
                <a:lnTo>
                  <a:pt x="605" y="704"/>
                </a:lnTo>
                <a:lnTo>
                  <a:pt x="294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2" name="Freeform 67"/>
          <p:cNvSpPr>
            <a:spLocks/>
          </p:cNvSpPr>
          <p:nvPr/>
        </p:nvSpPr>
        <p:spPr bwMode="auto">
          <a:xfrm>
            <a:off x="4586901" y="-411"/>
            <a:ext cx="963381" cy="1656514"/>
          </a:xfrm>
          <a:custGeom>
            <a:avLst/>
            <a:gdLst/>
            <a:ahLst/>
            <a:cxnLst>
              <a:cxn ang="0">
                <a:pos x="294" y="0"/>
              </a:cxn>
              <a:cxn ang="0">
                <a:pos x="0" y="0"/>
              </a:cxn>
              <a:cxn ang="0">
                <a:pos x="461" y="1039"/>
              </a:cxn>
              <a:cxn ang="0">
                <a:pos x="605" y="704"/>
              </a:cxn>
              <a:cxn ang="0">
                <a:pos x="294" y="0"/>
              </a:cxn>
            </a:cxnLst>
            <a:rect l="0" t="0" r="r" b="b"/>
            <a:pathLst>
              <a:path w="605" h="1039">
                <a:moveTo>
                  <a:pt x="294" y="0"/>
                </a:moveTo>
                <a:lnTo>
                  <a:pt x="0" y="0"/>
                </a:lnTo>
                <a:lnTo>
                  <a:pt x="461" y="1039"/>
                </a:lnTo>
                <a:lnTo>
                  <a:pt x="605" y="704"/>
                </a:lnTo>
                <a:lnTo>
                  <a:pt x="29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3" name="Freeform 68"/>
          <p:cNvSpPr>
            <a:spLocks/>
          </p:cNvSpPr>
          <p:nvPr/>
        </p:nvSpPr>
        <p:spPr bwMode="auto">
          <a:xfrm>
            <a:off x="3087212" y="1173019"/>
            <a:ext cx="1746824" cy="2378746"/>
          </a:xfrm>
          <a:custGeom>
            <a:avLst/>
            <a:gdLst/>
            <a:ahLst/>
            <a:cxnLst>
              <a:cxn ang="0">
                <a:pos x="644" y="0"/>
              </a:cxn>
              <a:cxn ang="0">
                <a:pos x="0" y="1492"/>
              </a:cxn>
              <a:cxn ang="0">
                <a:pos x="906" y="1492"/>
              </a:cxn>
              <a:cxn ang="0">
                <a:pos x="1097" y="1052"/>
              </a:cxn>
              <a:cxn ang="0">
                <a:pos x="644" y="0"/>
              </a:cxn>
            </a:cxnLst>
            <a:rect l="0" t="0" r="r" b="b"/>
            <a:pathLst>
              <a:path w="1097" h="1492">
                <a:moveTo>
                  <a:pt x="644" y="0"/>
                </a:moveTo>
                <a:lnTo>
                  <a:pt x="0" y="1492"/>
                </a:lnTo>
                <a:lnTo>
                  <a:pt x="906" y="1492"/>
                </a:lnTo>
                <a:lnTo>
                  <a:pt x="1097" y="1052"/>
                </a:lnTo>
                <a:lnTo>
                  <a:pt x="644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4" name="Freeform 69"/>
          <p:cNvSpPr>
            <a:spLocks/>
          </p:cNvSpPr>
          <p:nvPr/>
        </p:nvSpPr>
        <p:spPr bwMode="auto">
          <a:xfrm>
            <a:off x="3056638" y="1173019"/>
            <a:ext cx="1746824" cy="2378746"/>
          </a:xfrm>
          <a:custGeom>
            <a:avLst/>
            <a:gdLst/>
            <a:ahLst/>
            <a:cxnLst>
              <a:cxn ang="0">
                <a:pos x="644" y="0"/>
              </a:cxn>
              <a:cxn ang="0">
                <a:pos x="0" y="1492"/>
              </a:cxn>
              <a:cxn ang="0">
                <a:pos x="906" y="1492"/>
              </a:cxn>
              <a:cxn ang="0">
                <a:pos x="1097" y="1052"/>
              </a:cxn>
              <a:cxn ang="0">
                <a:pos x="644" y="0"/>
              </a:cxn>
            </a:cxnLst>
            <a:rect l="0" t="0" r="r" b="b"/>
            <a:pathLst>
              <a:path w="1097" h="1492">
                <a:moveTo>
                  <a:pt x="644" y="0"/>
                </a:moveTo>
                <a:lnTo>
                  <a:pt x="0" y="1492"/>
                </a:lnTo>
                <a:lnTo>
                  <a:pt x="906" y="1492"/>
                </a:lnTo>
                <a:lnTo>
                  <a:pt x="1097" y="1052"/>
                </a:lnTo>
                <a:lnTo>
                  <a:pt x="64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5" name="Freeform 70"/>
          <p:cNvSpPr>
            <a:spLocks/>
          </p:cNvSpPr>
          <p:nvPr/>
        </p:nvSpPr>
        <p:spPr bwMode="auto">
          <a:xfrm>
            <a:off x="5055057" y="-411"/>
            <a:ext cx="982489" cy="112241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  <a:cxn ang="0">
                <a:pos x="0" y="0"/>
              </a:cxn>
            </a:cxnLst>
            <a:rect l="0" t="0" r="r" b="b"/>
            <a:pathLst>
              <a:path w="617" h="704">
                <a:moveTo>
                  <a:pt x="0" y="0"/>
                </a:moveTo>
                <a:lnTo>
                  <a:pt x="311" y="704"/>
                </a:lnTo>
                <a:lnTo>
                  <a:pt x="617" y="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6" name="Freeform 71"/>
          <p:cNvSpPr>
            <a:spLocks/>
          </p:cNvSpPr>
          <p:nvPr/>
        </p:nvSpPr>
        <p:spPr bwMode="auto">
          <a:xfrm>
            <a:off x="5055057" y="-411"/>
            <a:ext cx="982489" cy="112241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  <a:cxn ang="0">
                <a:pos x="0" y="0"/>
              </a:cxn>
            </a:cxnLst>
            <a:rect l="0" t="0" r="r" b="b"/>
            <a:pathLst>
              <a:path w="617" h="704">
                <a:moveTo>
                  <a:pt x="0" y="0"/>
                </a:moveTo>
                <a:lnTo>
                  <a:pt x="311" y="704"/>
                </a:lnTo>
                <a:lnTo>
                  <a:pt x="617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7" name="Freeform 72"/>
          <p:cNvSpPr>
            <a:spLocks/>
          </p:cNvSpPr>
          <p:nvPr/>
        </p:nvSpPr>
        <p:spPr bwMode="auto">
          <a:xfrm>
            <a:off x="5062700" y="-411"/>
            <a:ext cx="982489" cy="1122411"/>
          </a:xfrm>
          <a:custGeom>
            <a:avLst/>
            <a:gdLst/>
            <a:ahLst/>
            <a:cxnLst>
              <a:cxn ang="0">
                <a:pos x="617" y="0"/>
              </a:cxn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</a:cxnLst>
            <a:rect l="0" t="0" r="r" b="b"/>
            <a:pathLst>
              <a:path w="617" h="704">
                <a:moveTo>
                  <a:pt x="617" y="0"/>
                </a:moveTo>
                <a:lnTo>
                  <a:pt x="0" y="0"/>
                </a:lnTo>
                <a:lnTo>
                  <a:pt x="311" y="704"/>
                </a:lnTo>
                <a:lnTo>
                  <a:pt x="617" y="0"/>
                </a:lnTo>
                <a:close/>
              </a:path>
            </a:pathLst>
          </a:custGeom>
          <a:solidFill>
            <a:srgbClr val="9B9B9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8" name="Freeform 73"/>
          <p:cNvSpPr>
            <a:spLocks/>
          </p:cNvSpPr>
          <p:nvPr/>
        </p:nvSpPr>
        <p:spPr bwMode="auto">
          <a:xfrm>
            <a:off x="5055057" y="-411"/>
            <a:ext cx="982489" cy="1122411"/>
          </a:xfrm>
          <a:custGeom>
            <a:avLst/>
            <a:gdLst/>
            <a:ahLst/>
            <a:cxnLst>
              <a:cxn ang="0">
                <a:pos x="617" y="0"/>
              </a:cxn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</a:cxnLst>
            <a:rect l="0" t="0" r="r" b="b"/>
            <a:pathLst>
              <a:path w="617" h="704">
                <a:moveTo>
                  <a:pt x="617" y="0"/>
                </a:moveTo>
                <a:lnTo>
                  <a:pt x="0" y="0"/>
                </a:lnTo>
                <a:lnTo>
                  <a:pt x="311" y="704"/>
                </a:lnTo>
                <a:lnTo>
                  <a:pt x="61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9" name="Freeform 74"/>
          <p:cNvSpPr>
            <a:spLocks/>
          </p:cNvSpPr>
          <p:nvPr/>
        </p:nvSpPr>
        <p:spPr bwMode="auto">
          <a:xfrm>
            <a:off x="4105051" y="-411"/>
            <a:ext cx="1238860" cy="2850669"/>
          </a:xfrm>
          <a:custGeom>
            <a:avLst/>
            <a:gdLst/>
            <a:ahLst/>
            <a:cxnLst>
              <a:cxn ang="0">
                <a:pos x="317" y="0"/>
              </a:cxn>
              <a:cxn ang="0">
                <a:pos x="0" y="736"/>
              </a:cxn>
              <a:cxn ang="0">
                <a:pos x="453" y="1788"/>
              </a:cxn>
              <a:cxn ang="0">
                <a:pos x="778" y="1039"/>
              </a:cxn>
              <a:cxn ang="0">
                <a:pos x="317" y="0"/>
              </a:cxn>
            </a:cxnLst>
            <a:rect l="0" t="0" r="r" b="b"/>
            <a:pathLst>
              <a:path w="778" h="1788">
                <a:moveTo>
                  <a:pt x="317" y="0"/>
                </a:moveTo>
                <a:lnTo>
                  <a:pt x="0" y="736"/>
                </a:lnTo>
                <a:lnTo>
                  <a:pt x="453" y="1788"/>
                </a:lnTo>
                <a:lnTo>
                  <a:pt x="778" y="1039"/>
                </a:lnTo>
                <a:lnTo>
                  <a:pt x="317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0" name="Freeform 75"/>
          <p:cNvSpPr>
            <a:spLocks/>
          </p:cNvSpPr>
          <p:nvPr/>
        </p:nvSpPr>
        <p:spPr bwMode="auto">
          <a:xfrm>
            <a:off x="4082121" y="-411"/>
            <a:ext cx="1238860" cy="2850669"/>
          </a:xfrm>
          <a:custGeom>
            <a:avLst/>
            <a:gdLst/>
            <a:ahLst/>
            <a:cxnLst>
              <a:cxn ang="0">
                <a:pos x="317" y="0"/>
              </a:cxn>
              <a:cxn ang="0">
                <a:pos x="0" y="736"/>
              </a:cxn>
              <a:cxn ang="0">
                <a:pos x="453" y="1788"/>
              </a:cxn>
              <a:cxn ang="0">
                <a:pos x="778" y="1039"/>
              </a:cxn>
              <a:cxn ang="0">
                <a:pos x="317" y="0"/>
              </a:cxn>
            </a:cxnLst>
            <a:rect l="0" t="0" r="r" b="b"/>
            <a:pathLst>
              <a:path w="778" h="1788">
                <a:moveTo>
                  <a:pt x="317" y="0"/>
                </a:moveTo>
                <a:lnTo>
                  <a:pt x="0" y="736"/>
                </a:lnTo>
                <a:lnTo>
                  <a:pt x="453" y="1788"/>
                </a:lnTo>
                <a:lnTo>
                  <a:pt x="778" y="1039"/>
                </a:lnTo>
                <a:lnTo>
                  <a:pt x="31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1" name="Freeform 76"/>
          <p:cNvSpPr>
            <a:spLocks/>
          </p:cNvSpPr>
          <p:nvPr/>
        </p:nvSpPr>
        <p:spPr bwMode="auto">
          <a:xfrm>
            <a:off x="3607916" y="-411"/>
            <a:ext cx="1009559" cy="1173430"/>
          </a:xfrm>
          <a:custGeom>
            <a:avLst/>
            <a:gdLst/>
            <a:ahLst/>
            <a:cxnLst>
              <a:cxn ang="0">
                <a:pos x="634" y="0"/>
              </a:cxn>
              <a:cxn ang="0">
                <a:pos x="0" y="0"/>
              </a:cxn>
              <a:cxn ang="0">
                <a:pos x="317" y="736"/>
              </a:cxn>
              <a:cxn ang="0">
                <a:pos x="634" y="0"/>
              </a:cxn>
            </a:cxnLst>
            <a:rect l="0" t="0" r="r" b="b"/>
            <a:pathLst>
              <a:path w="634" h="736">
                <a:moveTo>
                  <a:pt x="634" y="0"/>
                </a:moveTo>
                <a:lnTo>
                  <a:pt x="0" y="0"/>
                </a:lnTo>
                <a:lnTo>
                  <a:pt x="317" y="736"/>
                </a:lnTo>
                <a:lnTo>
                  <a:pt x="634" y="0"/>
                </a:lnTo>
                <a:close/>
              </a:path>
            </a:pathLst>
          </a:custGeom>
          <a:solidFill>
            <a:srgbClr val="90909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2" name="Freeform 77"/>
          <p:cNvSpPr>
            <a:spLocks/>
          </p:cNvSpPr>
          <p:nvPr/>
        </p:nvSpPr>
        <p:spPr bwMode="auto">
          <a:xfrm>
            <a:off x="3577342" y="-411"/>
            <a:ext cx="1009559" cy="1173430"/>
          </a:xfrm>
          <a:custGeom>
            <a:avLst/>
            <a:gdLst/>
            <a:ahLst/>
            <a:cxnLst>
              <a:cxn ang="0">
                <a:pos x="634" y="0"/>
              </a:cxn>
              <a:cxn ang="0">
                <a:pos x="0" y="0"/>
              </a:cxn>
              <a:cxn ang="0">
                <a:pos x="317" y="736"/>
              </a:cxn>
              <a:cxn ang="0">
                <a:pos x="634" y="0"/>
              </a:cxn>
            </a:cxnLst>
            <a:rect l="0" t="0" r="r" b="b"/>
            <a:pathLst>
              <a:path w="634" h="736">
                <a:moveTo>
                  <a:pt x="634" y="0"/>
                </a:moveTo>
                <a:lnTo>
                  <a:pt x="0" y="0"/>
                </a:lnTo>
                <a:lnTo>
                  <a:pt x="317" y="736"/>
                </a:lnTo>
                <a:lnTo>
                  <a:pt x="63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3" name="Freeform 78"/>
          <p:cNvSpPr>
            <a:spLocks/>
          </p:cNvSpPr>
          <p:nvPr/>
        </p:nvSpPr>
        <p:spPr bwMode="auto">
          <a:xfrm>
            <a:off x="2125106" y="-411"/>
            <a:ext cx="1995233" cy="3552176"/>
          </a:xfrm>
          <a:custGeom>
            <a:avLst/>
            <a:gdLst/>
            <a:ahLst/>
            <a:cxnLst>
              <a:cxn ang="0">
                <a:pos x="936" y="0"/>
              </a:cxn>
              <a:cxn ang="0">
                <a:pos x="936" y="0"/>
              </a:cxn>
              <a:cxn ang="0">
                <a:pos x="0" y="2228"/>
              </a:cxn>
              <a:cxn ang="0">
                <a:pos x="609" y="2228"/>
              </a:cxn>
              <a:cxn ang="0">
                <a:pos x="1253" y="736"/>
              </a:cxn>
              <a:cxn ang="0">
                <a:pos x="936" y="0"/>
              </a:cxn>
            </a:cxnLst>
            <a:rect l="0" t="0" r="r" b="b"/>
            <a:pathLst>
              <a:path w="1253" h="2228">
                <a:moveTo>
                  <a:pt x="936" y="0"/>
                </a:moveTo>
                <a:lnTo>
                  <a:pt x="936" y="0"/>
                </a:lnTo>
                <a:lnTo>
                  <a:pt x="0" y="2228"/>
                </a:lnTo>
                <a:lnTo>
                  <a:pt x="609" y="2228"/>
                </a:lnTo>
                <a:lnTo>
                  <a:pt x="1253" y="736"/>
                </a:lnTo>
                <a:lnTo>
                  <a:pt x="936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4" name="Freeform 79"/>
          <p:cNvSpPr>
            <a:spLocks/>
          </p:cNvSpPr>
          <p:nvPr/>
        </p:nvSpPr>
        <p:spPr bwMode="auto">
          <a:xfrm>
            <a:off x="2086889" y="-411"/>
            <a:ext cx="1995233" cy="3552176"/>
          </a:xfrm>
          <a:custGeom>
            <a:avLst/>
            <a:gdLst/>
            <a:ahLst/>
            <a:cxnLst>
              <a:cxn ang="0">
                <a:pos x="936" y="0"/>
              </a:cxn>
              <a:cxn ang="0">
                <a:pos x="936" y="0"/>
              </a:cxn>
              <a:cxn ang="0">
                <a:pos x="0" y="2228"/>
              </a:cxn>
              <a:cxn ang="0">
                <a:pos x="609" y="2228"/>
              </a:cxn>
              <a:cxn ang="0">
                <a:pos x="1253" y="736"/>
              </a:cxn>
              <a:cxn ang="0">
                <a:pos x="936" y="0"/>
              </a:cxn>
            </a:cxnLst>
            <a:rect l="0" t="0" r="r" b="b"/>
            <a:pathLst>
              <a:path w="1253" h="2228">
                <a:moveTo>
                  <a:pt x="936" y="0"/>
                </a:moveTo>
                <a:lnTo>
                  <a:pt x="936" y="0"/>
                </a:lnTo>
                <a:lnTo>
                  <a:pt x="0" y="2228"/>
                </a:lnTo>
                <a:lnTo>
                  <a:pt x="609" y="2228"/>
                </a:lnTo>
                <a:lnTo>
                  <a:pt x="1253" y="736"/>
                </a:lnTo>
                <a:lnTo>
                  <a:pt x="936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5" name="Freeform 80"/>
          <p:cNvSpPr>
            <a:spLocks/>
          </p:cNvSpPr>
          <p:nvPr/>
        </p:nvSpPr>
        <p:spPr bwMode="auto">
          <a:xfrm>
            <a:off x="274459" y="-411"/>
            <a:ext cx="3348743" cy="3552176"/>
          </a:xfrm>
          <a:custGeom>
            <a:avLst/>
            <a:gdLst/>
            <a:ahLst/>
            <a:cxnLst>
              <a:cxn ang="0">
                <a:pos x="2103" y="0"/>
              </a:cxn>
              <a:cxn ang="0">
                <a:pos x="940" y="0"/>
              </a:cxn>
              <a:cxn ang="0">
                <a:pos x="0" y="2228"/>
              </a:cxn>
              <a:cxn ang="0">
                <a:pos x="1167" y="2228"/>
              </a:cxn>
              <a:cxn ang="0">
                <a:pos x="2103" y="0"/>
              </a:cxn>
            </a:cxnLst>
            <a:rect l="0" t="0" r="r" b="b"/>
            <a:pathLst>
              <a:path w="2103" h="2228">
                <a:moveTo>
                  <a:pt x="2103" y="0"/>
                </a:moveTo>
                <a:lnTo>
                  <a:pt x="940" y="0"/>
                </a:lnTo>
                <a:lnTo>
                  <a:pt x="0" y="2228"/>
                </a:lnTo>
                <a:lnTo>
                  <a:pt x="1167" y="2228"/>
                </a:lnTo>
                <a:lnTo>
                  <a:pt x="2103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6" name="Freeform 81"/>
          <p:cNvSpPr>
            <a:spLocks/>
          </p:cNvSpPr>
          <p:nvPr/>
        </p:nvSpPr>
        <p:spPr bwMode="auto">
          <a:xfrm>
            <a:off x="228599" y="-411"/>
            <a:ext cx="3348743" cy="3552176"/>
          </a:xfrm>
          <a:custGeom>
            <a:avLst/>
            <a:gdLst/>
            <a:ahLst/>
            <a:cxnLst>
              <a:cxn ang="0">
                <a:pos x="2103" y="0"/>
              </a:cxn>
              <a:cxn ang="0">
                <a:pos x="940" y="0"/>
              </a:cxn>
              <a:cxn ang="0">
                <a:pos x="0" y="2228"/>
              </a:cxn>
              <a:cxn ang="0">
                <a:pos x="1167" y="2228"/>
              </a:cxn>
              <a:cxn ang="0">
                <a:pos x="2103" y="0"/>
              </a:cxn>
            </a:cxnLst>
            <a:rect l="0" t="0" r="r" b="b"/>
            <a:pathLst>
              <a:path w="2103" h="2228">
                <a:moveTo>
                  <a:pt x="2103" y="0"/>
                </a:moveTo>
                <a:lnTo>
                  <a:pt x="940" y="0"/>
                </a:lnTo>
                <a:lnTo>
                  <a:pt x="0" y="2228"/>
                </a:lnTo>
                <a:lnTo>
                  <a:pt x="1167" y="2228"/>
                </a:lnTo>
                <a:lnTo>
                  <a:pt x="2103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72" name="Picture 171" descr="NOMURA_A4_PMS_1797.em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white">
          <a:xfrm>
            <a:off x="7599212" y="306904"/>
            <a:ext cx="1260000" cy="222805"/>
          </a:xfrm>
          <a:prstGeom prst="rect">
            <a:avLst/>
          </a:prstGeom>
        </p:spPr>
      </p:pic>
      <p:sp>
        <p:nvSpPr>
          <p:cNvPr id="24" name="Freeform 48"/>
          <p:cNvSpPr>
            <a:spLocks noChangeAspect="1"/>
          </p:cNvSpPr>
          <p:nvPr userDrawn="1"/>
        </p:nvSpPr>
        <p:spPr bwMode="auto">
          <a:xfrm>
            <a:off x="5550281" y="-411"/>
            <a:ext cx="3595645" cy="3553200"/>
          </a:xfrm>
          <a:custGeom>
            <a:avLst/>
            <a:gdLst/>
            <a:ahLst/>
            <a:cxnLst>
              <a:cxn ang="0">
                <a:pos x="0" y="742"/>
              </a:cxn>
              <a:cxn ang="0">
                <a:pos x="712" y="2344"/>
              </a:cxn>
              <a:cxn ang="0">
                <a:pos x="2372" y="2344"/>
              </a:cxn>
              <a:cxn ang="0">
                <a:pos x="2372" y="0"/>
              </a:cxn>
              <a:cxn ang="0">
                <a:pos x="322" y="0"/>
              </a:cxn>
              <a:cxn ang="0">
                <a:pos x="0" y="742"/>
              </a:cxn>
              <a:cxn ang="0">
                <a:pos x="0" y="742"/>
              </a:cxn>
            </a:cxnLst>
            <a:rect l="0" t="0" r="r" b="b"/>
            <a:pathLst>
              <a:path w="2372" h="2344">
                <a:moveTo>
                  <a:pt x="0" y="742"/>
                </a:moveTo>
                <a:lnTo>
                  <a:pt x="712" y="2344"/>
                </a:lnTo>
                <a:lnTo>
                  <a:pt x="2372" y="2344"/>
                </a:lnTo>
                <a:lnTo>
                  <a:pt x="2372" y="0"/>
                </a:lnTo>
                <a:lnTo>
                  <a:pt x="322" y="0"/>
                </a:lnTo>
                <a:lnTo>
                  <a:pt x="0" y="742"/>
                </a:lnTo>
                <a:lnTo>
                  <a:pt x="0" y="742"/>
                </a:lnTo>
                <a:close/>
              </a:path>
            </a:pathLst>
          </a:custGeom>
          <a:solidFill>
            <a:srgbClr val="C1C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5" name="Freeform 64"/>
          <p:cNvSpPr>
            <a:spLocks/>
          </p:cNvSpPr>
          <p:nvPr userDrawn="1"/>
        </p:nvSpPr>
        <p:spPr bwMode="auto">
          <a:xfrm>
            <a:off x="4818750" y="1656102"/>
            <a:ext cx="1356695" cy="1895664"/>
          </a:xfrm>
          <a:custGeom>
            <a:avLst/>
            <a:gdLst/>
            <a:ahLst/>
            <a:cxnLst>
              <a:cxn ang="0">
                <a:pos x="325" y="0"/>
              </a:cxn>
              <a:cxn ang="0">
                <a:pos x="0" y="749"/>
              </a:cxn>
              <a:cxn ang="0">
                <a:pos x="190" y="1189"/>
              </a:cxn>
              <a:cxn ang="0">
                <a:pos x="852" y="1189"/>
              </a:cxn>
              <a:cxn ang="0">
                <a:pos x="325" y="0"/>
              </a:cxn>
            </a:cxnLst>
            <a:rect l="0" t="0" r="r" b="b"/>
            <a:pathLst>
              <a:path w="852" h="1189">
                <a:moveTo>
                  <a:pt x="325" y="0"/>
                </a:moveTo>
                <a:lnTo>
                  <a:pt x="0" y="749"/>
                </a:lnTo>
                <a:lnTo>
                  <a:pt x="190" y="1189"/>
                </a:lnTo>
                <a:lnTo>
                  <a:pt x="852" y="1189"/>
                </a:lnTo>
                <a:lnTo>
                  <a:pt x="325" y="0"/>
                </a:lnTo>
                <a:close/>
              </a:path>
            </a:pathLst>
          </a:custGeom>
          <a:solidFill>
            <a:srgbClr val="D5D5D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6" name="Freeform 65"/>
          <p:cNvSpPr>
            <a:spLocks/>
          </p:cNvSpPr>
          <p:nvPr userDrawn="1"/>
        </p:nvSpPr>
        <p:spPr bwMode="auto">
          <a:xfrm>
            <a:off x="4803463" y="1656102"/>
            <a:ext cx="1356695" cy="1895664"/>
          </a:xfrm>
          <a:custGeom>
            <a:avLst/>
            <a:gdLst/>
            <a:ahLst/>
            <a:cxnLst>
              <a:cxn ang="0">
                <a:pos x="325" y="0"/>
              </a:cxn>
              <a:cxn ang="0">
                <a:pos x="0" y="749"/>
              </a:cxn>
              <a:cxn ang="0">
                <a:pos x="190" y="1189"/>
              </a:cxn>
              <a:cxn ang="0">
                <a:pos x="852" y="1189"/>
              </a:cxn>
              <a:cxn ang="0">
                <a:pos x="325" y="0"/>
              </a:cxn>
            </a:cxnLst>
            <a:rect l="0" t="0" r="r" b="b"/>
            <a:pathLst>
              <a:path w="852" h="1189">
                <a:moveTo>
                  <a:pt x="325" y="0"/>
                </a:moveTo>
                <a:lnTo>
                  <a:pt x="0" y="749"/>
                </a:lnTo>
                <a:lnTo>
                  <a:pt x="190" y="1189"/>
                </a:lnTo>
                <a:lnTo>
                  <a:pt x="852" y="1189"/>
                </a:lnTo>
                <a:lnTo>
                  <a:pt x="325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7" name="Freeform 66"/>
          <p:cNvSpPr>
            <a:spLocks/>
          </p:cNvSpPr>
          <p:nvPr userDrawn="1"/>
        </p:nvSpPr>
        <p:spPr bwMode="auto">
          <a:xfrm>
            <a:off x="4602188" y="-411"/>
            <a:ext cx="963381" cy="1656514"/>
          </a:xfrm>
          <a:custGeom>
            <a:avLst/>
            <a:gdLst/>
            <a:ahLst/>
            <a:cxnLst>
              <a:cxn ang="0">
                <a:pos x="294" y="0"/>
              </a:cxn>
              <a:cxn ang="0">
                <a:pos x="0" y="0"/>
              </a:cxn>
              <a:cxn ang="0">
                <a:pos x="461" y="1039"/>
              </a:cxn>
              <a:cxn ang="0">
                <a:pos x="605" y="704"/>
              </a:cxn>
              <a:cxn ang="0">
                <a:pos x="294" y="0"/>
              </a:cxn>
            </a:cxnLst>
            <a:rect l="0" t="0" r="r" b="b"/>
            <a:pathLst>
              <a:path w="605" h="1039">
                <a:moveTo>
                  <a:pt x="294" y="0"/>
                </a:moveTo>
                <a:lnTo>
                  <a:pt x="0" y="0"/>
                </a:lnTo>
                <a:lnTo>
                  <a:pt x="461" y="1039"/>
                </a:lnTo>
                <a:lnTo>
                  <a:pt x="605" y="704"/>
                </a:lnTo>
                <a:lnTo>
                  <a:pt x="294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Freeform 67"/>
          <p:cNvSpPr>
            <a:spLocks/>
          </p:cNvSpPr>
          <p:nvPr userDrawn="1"/>
        </p:nvSpPr>
        <p:spPr bwMode="auto">
          <a:xfrm>
            <a:off x="4586901" y="-411"/>
            <a:ext cx="963381" cy="1656514"/>
          </a:xfrm>
          <a:custGeom>
            <a:avLst/>
            <a:gdLst/>
            <a:ahLst/>
            <a:cxnLst>
              <a:cxn ang="0">
                <a:pos x="294" y="0"/>
              </a:cxn>
              <a:cxn ang="0">
                <a:pos x="0" y="0"/>
              </a:cxn>
              <a:cxn ang="0">
                <a:pos x="461" y="1039"/>
              </a:cxn>
              <a:cxn ang="0">
                <a:pos x="605" y="704"/>
              </a:cxn>
              <a:cxn ang="0">
                <a:pos x="294" y="0"/>
              </a:cxn>
            </a:cxnLst>
            <a:rect l="0" t="0" r="r" b="b"/>
            <a:pathLst>
              <a:path w="605" h="1039">
                <a:moveTo>
                  <a:pt x="294" y="0"/>
                </a:moveTo>
                <a:lnTo>
                  <a:pt x="0" y="0"/>
                </a:lnTo>
                <a:lnTo>
                  <a:pt x="461" y="1039"/>
                </a:lnTo>
                <a:lnTo>
                  <a:pt x="605" y="704"/>
                </a:lnTo>
                <a:lnTo>
                  <a:pt x="29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9" name="Freeform 68"/>
          <p:cNvSpPr>
            <a:spLocks/>
          </p:cNvSpPr>
          <p:nvPr userDrawn="1"/>
        </p:nvSpPr>
        <p:spPr bwMode="auto">
          <a:xfrm>
            <a:off x="3087212" y="1173019"/>
            <a:ext cx="1746824" cy="2378746"/>
          </a:xfrm>
          <a:custGeom>
            <a:avLst/>
            <a:gdLst/>
            <a:ahLst/>
            <a:cxnLst>
              <a:cxn ang="0">
                <a:pos x="644" y="0"/>
              </a:cxn>
              <a:cxn ang="0">
                <a:pos x="0" y="1492"/>
              </a:cxn>
              <a:cxn ang="0">
                <a:pos x="906" y="1492"/>
              </a:cxn>
              <a:cxn ang="0">
                <a:pos x="1097" y="1052"/>
              </a:cxn>
              <a:cxn ang="0">
                <a:pos x="644" y="0"/>
              </a:cxn>
            </a:cxnLst>
            <a:rect l="0" t="0" r="r" b="b"/>
            <a:pathLst>
              <a:path w="1097" h="1492">
                <a:moveTo>
                  <a:pt x="644" y="0"/>
                </a:moveTo>
                <a:lnTo>
                  <a:pt x="0" y="1492"/>
                </a:lnTo>
                <a:lnTo>
                  <a:pt x="906" y="1492"/>
                </a:lnTo>
                <a:lnTo>
                  <a:pt x="1097" y="1052"/>
                </a:lnTo>
                <a:lnTo>
                  <a:pt x="644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0" name="Freeform 69"/>
          <p:cNvSpPr>
            <a:spLocks/>
          </p:cNvSpPr>
          <p:nvPr userDrawn="1"/>
        </p:nvSpPr>
        <p:spPr bwMode="auto">
          <a:xfrm>
            <a:off x="3056638" y="1173019"/>
            <a:ext cx="1746824" cy="2378746"/>
          </a:xfrm>
          <a:custGeom>
            <a:avLst/>
            <a:gdLst/>
            <a:ahLst/>
            <a:cxnLst>
              <a:cxn ang="0">
                <a:pos x="644" y="0"/>
              </a:cxn>
              <a:cxn ang="0">
                <a:pos x="0" y="1492"/>
              </a:cxn>
              <a:cxn ang="0">
                <a:pos x="906" y="1492"/>
              </a:cxn>
              <a:cxn ang="0">
                <a:pos x="1097" y="1052"/>
              </a:cxn>
              <a:cxn ang="0">
                <a:pos x="644" y="0"/>
              </a:cxn>
            </a:cxnLst>
            <a:rect l="0" t="0" r="r" b="b"/>
            <a:pathLst>
              <a:path w="1097" h="1492">
                <a:moveTo>
                  <a:pt x="644" y="0"/>
                </a:moveTo>
                <a:lnTo>
                  <a:pt x="0" y="1492"/>
                </a:lnTo>
                <a:lnTo>
                  <a:pt x="906" y="1492"/>
                </a:lnTo>
                <a:lnTo>
                  <a:pt x="1097" y="1052"/>
                </a:lnTo>
                <a:lnTo>
                  <a:pt x="64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1" name="Freeform 70"/>
          <p:cNvSpPr>
            <a:spLocks/>
          </p:cNvSpPr>
          <p:nvPr userDrawn="1"/>
        </p:nvSpPr>
        <p:spPr bwMode="auto">
          <a:xfrm>
            <a:off x="5055057" y="-411"/>
            <a:ext cx="982489" cy="112241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  <a:cxn ang="0">
                <a:pos x="0" y="0"/>
              </a:cxn>
            </a:cxnLst>
            <a:rect l="0" t="0" r="r" b="b"/>
            <a:pathLst>
              <a:path w="617" h="704">
                <a:moveTo>
                  <a:pt x="0" y="0"/>
                </a:moveTo>
                <a:lnTo>
                  <a:pt x="311" y="704"/>
                </a:lnTo>
                <a:lnTo>
                  <a:pt x="617" y="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2" name="Freeform 71"/>
          <p:cNvSpPr>
            <a:spLocks/>
          </p:cNvSpPr>
          <p:nvPr userDrawn="1"/>
        </p:nvSpPr>
        <p:spPr bwMode="auto">
          <a:xfrm>
            <a:off x="5055057" y="-411"/>
            <a:ext cx="982489" cy="112241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  <a:cxn ang="0">
                <a:pos x="0" y="0"/>
              </a:cxn>
            </a:cxnLst>
            <a:rect l="0" t="0" r="r" b="b"/>
            <a:pathLst>
              <a:path w="617" h="704">
                <a:moveTo>
                  <a:pt x="0" y="0"/>
                </a:moveTo>
                <a:lnTo>
                  <a:pt x="311" y="704"/>
                </a:lnTo>
                <a:lnTo>
                  <a:pt x="617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3" name="Freeform 72"/>
          <p:cNvSpPr>
            <a:spLocks/>
          </p:cNvSpPr>
          <p:nvPr userDrawn="1"/>
        </p:nvSpPr>
        <p:spPr bwMode="auto">
          <a:xfrm>
            <a:off x="5062700" y="-411"/>
            <a:ext cx="982489" cy="1122411"/>
          </a:xfrm>
          <a:custGeom>
            <a:avLst/>
            <a:gdLst/>
            <a:ahLst/>
            <a:cxnLst>
              <a:cxn ang="0">
                <a:pos x="617" y="0"/>
              </a:cxn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</a:cxnLst>
            <a:rect l="0" t="0" r="r" b="b"/>
            <a:pathLst>
              <a:path w="617" h="704">
                <a:moveTo>
                  <a:pt x="617" y="0"/>
                </a:moveTo>
                <a:lnTo>
                  <a:pt x="0" y="0"/>
                </a:lnTo>
                <a:lnTo>
                  <a:pt x="311" y="704"/>
                </a:lnTo>
                <a:lnTo>
                  <a:pt x="617" y="0"/>
                </a:lnTo>
                <a:close/>
              </a:path>
            </a:pathLst>
          </a:custGeom>
          <a:solidFill>
            <a:srgbClr val="9B9B9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4" name="Freeform 73"/>
          <p:cNvSpPr>
            <a:spLocks/>
          </p:cNvSpPr>
          <p:nvPr userDrawn="1"/>
        </p:nvSpPr>
        <p:spPr bwMode="auto">
          <a:xfrm>
            <a:off x="5055057" y="-411"/>
            <a:ext cx="982489" cy="1122411"/>
          </a:xfrm>
          <a:custGeom>
            <a:avLst/>
            <a:gdLst/>
            <a:ahLst/>
            <a:cxnLst>
              <a:cxn ang="0">
                <a:pos x="617" y="0"/>
              </a:cxn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</a:cxnLst>
            <a:rect l="0" t="0" r="r" b="b"/>
            <a:pathLst>
              <a:path w="617" h="704">
                <a:moveTo>
                  <a:pt x="617" y="0"/>
                </a:moveTo>
                <a:lnTo>
                  <a:pt x="0" y="0"/>
                </a:lnTo>
                <a:lnTo>
                  <a:pt x="311" y="704"/>
                </a:lnTo>
                <a:lnTo>
                  <a:pt x="61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5" name="Freeform 74"/>
          <p:cNvSpPr>
            <a:spLocks/>
          </p:cNvSpPr>
          <p:nvPr userDrawn="1"/>
        </p:nvSpPr>
        <p:spPr bwMode="auto">
          <a:xfrm>
            <a:off x="4105051" y="-411"/>
            <a:ext cx="1238860" cy="2850669"/>
          </a:xfrm>
          <a:custGeom>
            <a:avLst/>
            <a:gdLst/>
            <a:ahLst/>
            <a:cxnLst>
              <a:cxn ang="0">
                <a:pos x="317" y="0"/>
              </a:cxn>
              <a:cxn ang="0">
                <a:pos x="0" y="736"/>
              </a:cxn>
              <a:cxn ang="0">
                <a:pos x="453" y="1788"/>
              </a:cxn>
              <a:cxn ang="0">
                <a:pos x="778" y="1039"/>
              </a:cxn>
              <a:cxn ang="0">
                <a:pos x="317" y="0"/>
              </a:cxn>
            </a:cxnLst>
            <a:rect l="0" t="0" r="r" b="b"/>
            <a:pathLst>
              <a:path w="778" h="1788">
                <a:moveTo>
                  <a:pt x="317" y="0"/>
                </a:moveTo>
                <a:lnTo>
                  <a:pt x="0" y="736"/>
                </a:lnTo>
                <a:lnTo>
                  <a:pt x="453" y="1788"/>
                </a:lnTo>
                <a:lnTo>
                  <a:pt x="778" y="1039"/>
                </a:lnTo>
                <a:lnTo>
                  <a:pt x="317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6" name="Freeform 75"/>
          <p:cNvSpPr>
            <a:spLocks/>
          </p:cNvSpPr>
          <p:nvPr userDrawn="1"/>
        </p:nvSpPr>
        <p:spPr bwMode="auto">
          <a:xfrm>
            <a:off x="4082121" y="-411"/>
            <a:ext cx="1238860" cy="2850669"/>
          </a:xfrm>
          <a:custGeom>
            <a:avLst/>
            <a:gdLst/>
            <a:ahLst/>
            <a:cxnLst>
              <a:cxn ang="0">
                <a:pos x="317" y="0"/>
              </a:cxn>
              <a:cxn ang="0">
                <a:pos x="0" y="736"/>
              </a:cxn>
              <a:cxn ang="0">
                <a:pos x="453" y="1788"/>
              </a:cxn>
              <a:cxn ang="0">
                <a:pos x="778" y="1039"/>
              </a:cxn>
              <a:cxn ang="0">
                <a:pos x="317" y="0"/>
              </a:cxn>
            </a:cxnLst>
            <a:rect l="0" t="0" r="r" b="b"/>
            <a:pathLst>
              <a:path w="778" h="1788">
                <a:moveTo>
                  <a:pt x="317" y="0"/>
                </a:moveTo>
                <a:lnTo>
                  <a:pt x="0" y="736"/>
                </a:lnTo>
                <a:lnTo>
                  <a:pt x="453" y="1788"/>
                </a:lnTo>
                <a:lnTo>
                  <a:pt x="778" y="1039"/>
                </a:lnTo>
                <a:lnTo>
                  <a:pt x="31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7" name="Freeform 76"/>
          <p:cNvSpPr>
            <a:spLocks/>
          </p:cNvSpPr>
          <p:nvPr userDrawn="1"/>
        </p:nvSpPr>
        <p:spPr bwMode="auto">
          <a:xfrm>
            <a:off x="3607916" y="-411"/>
            <a:ext cx="1009559" cy="1173430"/>
          </a:xfrm>
          <a:custGeom>
            <a:avLst/>
            <a:gdLst/>
            <a:ahLst/>
            <a:cxnLst>
              <a:cxn ang="0">
                <a:pos x="634" y="0"/>
              </a:cxn>
              <a:cxn ang="0">
                <a:pos x="0" y="0"/>
              </a:cxn>
              <a:cxn ang="0">
                <a:pos x="317" y="736"/>
              </a:cxn>
              <a:cxn ang="0">
                <a:pos x="634" y="0"/>
              </a:cxn>
            </a:cxnLst>
            <a:rect l="0" t="0" r="r" b="b"/>
            <a:pathLst>
              <a:path w="634" h="736">
                <a:moveTo>
                  <a:pt x="634" y="0"/>
                </a:moveTo>
                <a:lnTo>
                  <a:pt x="0" y="0"/>
                </a:lnTo>
                <a:lnTo>
                  <a:pt x="317" y="736"/>
                </a:lnTo>
                <a:lnTo>
                  <a:pt x="634" y="0"/>
                </a:lnTo>
                <a:close/>
              </a:path>
            </a:pathLst>
          </a:custGeom>
          <a:solidFill>
            <a:srgbClr val="90909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8" name="Freeform 77"/>
          <p:cNvSpPr>
            <a:spLocks/>
          </p:cNvSpPr>
          <p:nvPr userDrawn="1"/>
        </p:nvSpPr>
        <p:spPr bwMode="auto">
          <a:xfrm>
            <a:off x="3577342" y="-411"/>
            <a:ext cx="1009559" cy="1173430"/>
          </a:xfrm>
          <a:custGeom>
            <a:avLst/>
            <a:gdLst/>
            <a:ahLst/>
            <a:cxnLst>
              <a:cxn ang="0">
                <a:pos x="634" y="0"/>
              </a:cxn>
              <a:cxn ang="0">
                <a:pos x="0" y="0"/>
              </a:cxn>
              <a:cxn ang="0">
                <a:pos x="317" y="736"/>
              </a:cxn>
              <a:cxn ang="0">
                <a:pos x="634" y="0"/>
              </a:cxn>
            </a:cxnLst>
            <a:rect l="0" t="0" r="r" b="b"/>
            <a:pathLst>
              <a:path w="634" h="736">
                <a:moveTo>
                  <a:pt x="634" y="0"/>
                </a:moveTo>
                <a:lnTo>
                  <a:pt x="0" y="0"/>
                </a:lnTo>
                <a:lnTo>
                  <a:pt x="317" y="736"/>
                </a:lnTo>
                <a:lnTo>
                  <a:pt x="63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9" name="Freeform 78"/>
          <p:cNvSpPr>
            <a:spLocks/>
          </p:cNvSpPr>
          <p:nvPr userDrawn="1"/>
        </p:nvSpPr>
        <p:spPr bwMode="auto">
          <a:xfrm>
            <a:off x="2125106" y="-411"/>
            <a:ext cx="1995233" cy="3552176"/>
          </a:xfrm>
          <a:custGeom>
            <a:avLst/>
            <a:gdLst/>
            <a:ahLst/>
            <a:cxnLst>
              <a:cxn ang="0">
                <a:pos x="936" y="0"/>
              </a:cxn>
              <a:cxn ang="0">
                <a:pos x="936" y="0"/>
              </a:cxn>
              <a:cxn ang="0">
                <a:pos x="0" y="2228"/>
              </a:cxn>
              <a:cxn ang="0">
                <a:pos x="609" y="2228"/>
              </a:cxn>
              <a:cxn ang="0">
                <a:pos x="1253" y="736"/>
              </a:cxn>
              <a:cxn ang="0">
                <a:pos x="936" y="0"/>
              </a:cxn>
            </a:cxnLst>
            <a:rect l="0" t="0" r="r" b="b"/>
            <a:pathLst>
              <a:path w="1253" h="2228">
                <a:moveTo>
                  <a:pt x="936" y="0"/>
                </a:moveTo>
                <a:lnTo>
                  <a:pt x="936" y="0"/>
                </a:lnTo>
                <a:lnTo>
                  <a:pt x="0" y="2228"/>
                </a:lnTo>
                <a:lnTo>
                  <a:pt x="609" y="2228"/>
                </a:lnTo>
                <a:lnTo>
                  <a:pt x="1253" y="736"/>
                </a:lnTo>
                <a:lnTo>
                  <a:pt x="936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0" name="Freeform 79"/>
          <p:cNvSpPr>
            <a:spLocks/>
          </p:cNvSpPr>
          <p:nvPr userDrawn="1"/>
        </p:nvSpPr>
        <p:spPr bwMode="auto">
          <a:xfrm>
            <a:off x="2086889" y="-411"/>
            <a:ext cx="1995233" cy="3552176"/>
          </a:xfrm>
          <a:custGeom>
            <a:avLst/>
            <a:gdLst/>
            <a:ahLst/>
            <a:cxnLst>
              <a:cxn ang="0">
                <a:pos x="936" y="0"/>
              </a:cxn>
              <a:cxn ang="0">
                <a:pos x="936" y="0"/>
              </a:cxn>
              <a:cxn ang="0">
                <a:pos x="0" y="2228"/>
              </a:cxn>
              <a:cxn ang="0">
                <a:pos x="609" y="2228"/>
              </a:cxn>
              <a:cxn ang="0">
                <a:pos x="1253" y="736"/>
              </a:cxn>
              <a:cxn ang="0">
                <a:pos x="936" y="0"/>
              </a:cxn>
            </a:cxnLst>
            <a:rect l="0" t="0" r="r" b="b"/>
            <a:pathLst>
              <a:path w="1253" h="2228">
                <a:moveTo>
                  <a:pt x="936" y="0"/>
                </a:moveTo>
                <a:lnTo>
                  <a:pt x="936" y="0"/>
                </a:lnTo>
                <a:lnTo>
                  <a:pt x="0" y="2228"/>
                </a:lnTo>
                <a:lnTo>
                  <a:pt x="609" y="2228"/>
                </a:lnTo>
                <a:lnTo>
                  <a:pt x="1253" y="736"/>
                </a:lnTo>
                <a:lnTo>
                  <a:pt x="936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1" name="Freeform 80"/>
          <p:cNvSpPr>
            <a:spLocks/>
          </p:cNvSpPr>
          <p:nvPr userDrawn="1"/>
        </p:nvSpPr>
        <p:spPr bwMode="auto">
          <a:xfrm>
            <a:off x="274459" y="-411"/>
            <a:ext cx="3348743" cy="3552176"/>
          </a:xfrm>
          <a:custGeom>
            <a:avLst/>
            <a:gdLst/>
            <a:ahLst/>
            <a:cxnLst>
              <a:cxn ang="0">
                <a:pos x="2103" y="0"/>
              </a:cxn>
              <a:cxn ang="0">
                <a:pos x="940" y="0"/>
              </a:cxn>
              <a:cxn ang="0">
                <a:pos x="0" y="2228"/>
              </a:cxn>
              <a:cxn ang="0">
                <a:pos x="1167" y="2228"/>
              </a:cxn>
              <a:cxn ang="0">
                <a:pos x="2103" y="0"/>
              </a:cxn>
            </a:cxnLst>
            <a:rect l="0" t="0" r="r" b="b"/>
            <a:pathLst>
              <a:path w="2103" h="2228">
                <a:moveTo>
                  <a:pt x="2103" y="0"/>
                </a:moveTo>
                <a:lnTo>
                  <a:pt x="940" y="0"/>
                </a:lnTo>
                <a:lnTo>
                  <a:pt x="0" y="2228"/>
                </a:lnTo>
                <a:lnTo>
                  <a:pt x="1167" y="2228"/>
                </a:lnTo>
                <a:lnTo>
                  <a:pt x="2103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2" name="Freeform 81"/>
          <p:cNvSpPr>
            <a:spLocks/>
          </p:cNvSpPr>
          <p:nvPr userDrawn="1"/>
        </p:nvSpPr>
        <p:spPr bwMode="auto">
          <a:xfrm>
            <a:off x="228599" y="-411"/>
            <a:ext cx="3348743" cy="3552176"/>
          </a:xfrm>
          <a:custGeom>
            <a:avLst/>
            <a:gdLst/>
            <a:ahLst/>
            <a:cxnLst>
              <a:cxn ang="0">
                <a:pos x="2103" y="0"/>
              </a:cxn>
              <a:cxn ang="0">
                <a:pos x="940" y="0"/>
              </a:cxn>
              <a:cxn ang="0">
                <a:pos x="0" y="2228"/>
              </a:cxn>
              <a:cxn ang="0">
                <a:pos x="1167" y="2228"/>
              </a:cxn>
              <a:cxn ang="0">
                <a:pos x="2103" y="0"/>
              </a:cxn>
            </a:cxnLst>
            <a:rect l="0" t="0" r="r" b="b"/>
            <a:pathLst>
              <a:path w="2103" h="2228">
                <a:moveTo>
                  <a:pt x="2103" y="0"/>
                </a:moveTo>
                <a:lnTo>
                  <a:pt x="940" y="0"/>
                </a:lnTo>
                <a:lnTo>
                  <a:pt x="0" y="2228"/>
                </a:lnTo>
                <a:lnTo>
                  <a:pt x="1167" y="2228"/>
                </a:lnTo>
                <a:lnTo>
                  <a:pt x="2103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3" name="Picture 42" descr="NOMURA_A4_PMS_1797.e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white">
          <a:xfrm>
            <a:off x="7599212" y="306904"/>
            <a:ext cx="1260000" cy="2228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252047" y="3600000"/>
            <a:ext cx="7219950" cy="860400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def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0" marR="0" lvl="0" indent="0" algn="l" defTabSz="957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Enter your title here</a:t>
            </a:r>
            <a:endParaRPr lang="en-GB" dirty="0"/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252047" y="4608000"/>
            <a:ext cx="7219950" cy="507600"/>
          </a:xfrm>
          <a:prstGeom prst="rect">
            <a:avLst/>
          </a:prstGeom>
        </p:spPr>
        <p:txBody>
          <a:bodyPr lIns="0" tIns="72000" rIns="0" bIns="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lang="en-GB" sz="1800" b="1" baseline="0" dirty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lvl="0" algn="l" defTabSz="957263" rtl="0" eaLnBrk="1" fontAlgn="base" hangingPunct="1">
              <a:spcBef>
                <a:spcPts val="1000"/>
              </a:spcBef>
              <a:spcAft>
                <a:spcPts val="1000"/>
              </a:spcAft>
              <a:buClr>
                <a:srgbClr val="CC3300"/>
              </a:buClr>
            </a:pPr>
            <a:r>
              <a:rPr lang="en-US" dirty="0" smtClean="0"/>
              <a:t>Enter your subtitle here</a:t>
            </a:r>
            <a:endParaRPr lang="en-GB" dirty="0"/>
          </a:p>
        </p:txBody>
      </p:sp>
      <p:sp>
        <p:nvSpPr>
          <p:cNvPr id="40" name="Freeform 48"/>
          <p:cNvSpPr>
            <a:spLocks noChangeAspect="1"/>
          </p:cNvSpPr>
          <p:nvPr/>
        </p:nvSpPr>
        <p:spPr bwMode="auto">
          <a:xfrm>
            <a:off x="5550281" y="-411"/>
            <a:ext cx="3595645" cy="3553200"/>
          </a:xfrm>
          <a:custGeom>
            <a:avLst/>
            <a:gdLst/>
            <a:ahLst/>
            <a:cxnLst>
              <a:cxn ang="0">
                <a:pos x="0" y="742"/>
              </a:cxn>
              <a:cxn ang="0">
                <a:pos x="712" y="2344"/>
              </a:cxn>
              <a:cxn ang="0">
                <a:pos x="2372" y="2344"/>
              </a:cxn>
              <a:cxn ang="0">
                <a:pos x="2372" y="0"/>
              </a:cxn>
              <a:cxn ang="0">
                <a:pos x="322" y="0"/>
              </a:cxn>
              <a:cxn ang="0">
                <a:pos x="0" y="742"/>
              </a:cxn>
              <a:cxn ang="0">
                <a:pos x="0" y="742"/>
              </a:cxn>
            </a:cxnLst>
            <a:rect l="0" t="0" r="r" b="b"/>
            <a:pathLst>
              <a:path w="2372" h="2344">
                <a:moveTo>
                  <a:pt x="0" y="742"/>
                </a:moveTo>
                <a:lnTo>
                  <a:pt x="712" y="2344"/>
                </a:lnTo>
                <a:lnTo>
                  <a:pt x="2372" y="2344"/>
                </a:lnTo>
                <a:lnTo>
                  <a:pt x="2372" y="0"/>
                </a:lnTo>
                <a:lnTo>
                  <a:pt x="322" y="0"/>
                </a:lnTo>
                <a:lnTo>
                  <a:pt x="0" y="742"/>
                </a:lnTo>
                <a:lnTo>
                  <a:pt x="0" y="742"/>
                </a:lnTo>
                <a:close/>
              </a:path>
            </a:pathLst>
          </a:custGeom>
          <a:solidFill>
            <a:srgbClr val="C1C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1" name="Freeform 64"/>
          <p:cNvSpPr>
            <a:spLocks/>
          </p:cNvSpPr>
          <p:nvPr/>
        </p:nvSpPr>
        <p:spPr bwMode="auto">
          <a:xfrm>
            <a:off x="4818750" y="1656102"/>
            <a:ext cx="1356695" cy="1895664"/>
          </a:xfrm>
          <a:custGeom>
            <a:avLst/>
            <a:gdLst/>
            <a:ahLst/>
            <a:cxnLst>
              <a:cxn ang="0">
                <a:pos x="325" y="0"/>
              </a:cxn>
              <a:cxn ang="0">
                <a:pos x="0" y="749"/>
              </a:cxn>
              <a:cxn ang="0">
                <a:pos x="190" y="1189"/>
              </a:cxn>
              <a:cxn ang="0">
                <a:pos x="852" y="1189"/>
              </a:cxn>
              <a:cxn ang="0">
                <a:pos x="325" y="0"/>
              </a:cxn>
            </a:cxnLst>
            <a:rect l="0" t="0" r="r" b="b"/>
            <a:pathLst>
              <a:path w="852" h="1189">
                <a:moveTo>
                  <a:pt x="325" y="0"/>
                </a:moveTo>
                <a:lnTo>
                  <a:pt x="0" y="749"/>
                </a:lnTo>
                <a:lnTo>
                  <a:pt x="190" y="1189"/>
                </a:lnTo>
                <a:lnTo>
                  <a:pt x="852" y="1189"/>
                </a:lnTo>
                <a:lnTo>
                  <a:pt x="325" y="0"/>
                </a:lnTo>
                <a:close/>
              </a:path>
            </a:pathLst>
          </a:custGeom>
          <a:solidFill>
            <a:srgbClr val="D5D5D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2" name="Freeform 65"/>
          <p:cNvSpPr>
            <a:spLocks/>
          </p:cNvSpPr>
          <p:nvPr/>
        </p:nvSpPr>
        <p:spPr bwMode="auto">
          <a:xfrm>
            <a:off x="4803463" y="1656102"/>
            <a:ext cx="1356695" cy="1895664"/>
          </a:xfrm>
          <a:custGeom>
            <a:avLst/>
            <a:gdLst/>
            <a:ahLst/>
            <a:cxnLst>
              <a:cxn ang="0">
                <a:pos x="325" y="0"/>
              </a:cxn>
              <a:cxn ang="0">
                <a:pos x="0" y="749"/>
              </a:cxn>
              <a:cxn ang="0">
                <a:pos x="190" y="1189"/>
              </a:cxn>
              <a:cxn ang="0">
                <a:pos x="852" y="1189"/>
              </a:cxn>
              <a:cxn ang="0">
                <a:pos x="325" y="0"/>
              </a:cxn>
            </a:cxnLst>
            <a:rect l="0" t="0" r="r" b="b"/>
            <a:pathLst>
              <a:path w="852" h="1189">
                <a:moveTo>
                  <a:pt x="325" y="0"/>
                </a:moveTo>
                <a:lnTo>
                  <a:pt x="0" y="749"/>
                </a:lnTo>
                <a:lnTo>
                  <a:pt x="190" y="1189"/>
                </a:lnTo>
                <a:lnTo>
                  <a:pt x="852" y="1189"/>
                </a:lnTo>
                <a:lnTo>
                  <a:pt x="325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3" name="Freeform 66"/>
          <p:cNvSpPr>
            <a:spLocks/>
          </p:cNvSpPr>
          <p:nvPr/>
        </p:nvSpPr>
        <p:spPr bwMode="auto">
          <a:xfrm>
            <a:off x="4602188" y="-411"/>
            <a:ext cx="963381" cy="1656514"/>
          </a:xfrm>
          <a:custGeom>
            <a:avLst/>
            <a:gdLst/>
            <a:ahLst/>
            <a:cxnLst>
              <a:cxn ang="0">
                <a:pos x="294" y="0"/>
              </a:cxn>
              <a:cxn ang="0">
                <a:pos x="0" y="0"/>
              </a:cxn>
              <a:cxn ang="0">
                <a:pos x="461" y="1039"/>
              </a:cxn>
              <a:cxn ang="0">
                <a:pos x="605" y="704"/>
              </a:cxn>
              <a:cxn ang="0">
                <a:pos x="294" y="0"/>
              </a:cxn>
            </a:cxnLst>
            <a:rect l="0" t="0" r="r" b="b"/>
            <a:pathLst>
              <a:path w="605" h="1039">
                <a:moveTo>
                  <a:pt x="294" y="0"/>
                </a:moveTo>
                <a:lnTo>
                  <a:pt x="0" y="0"/>
                </a:lnTo>
                <a:lnTo>
                  <a:pt x="461" y="1039"/>
                </a:lnTo>
                <a:lnTo>
                  <a:pt x="605" y="704"/>
                </a:lnTo>
                <a:lnTo>
                  <a:pt x="294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4" name="Freeform 67"/>
          <p:cNvSpPr>
            <a:spLocks/>
          </p:cNvSpPr>
          <p:nvPr/>
        </p:nvSpPr>
        <p:spPr bwMode="auto">
          <a:xfrm>
            <a:off x="4586901" y="-411"/>
            <a:ext cx="963381" cy="1656514"/>
          </a:xfrm>
          <a:custGeom>
            <a:avLst/>
            <a:gdLst/>
            <a:ahLst/>
            <a:cxnLst>
              <a:cxn ang="0">
                <a:pos x="294" y="0"/>
              </a:cxn>
              <a:cxn ang="0">
                <a:pos x="0" y="0"/>
              </a:cxn>
              <a:cxn ang="0">
                <a:pos x="461" y="1039"/>
              </a:cxn>
              <a:cxn ang="0">
                <a:pos x="605" y="704"/>
              </a:cxn>
              <a:cxn ang="0">
                <a:pos x="294" y="0"/>
              </a:cxn>
            </a:cxnLst>
            <a:rect l="0" t="0" r="r" b="b"/>
            <a:pathLst>
              <a:path w="605" h="1039">
                <a:moveTo>
                  <a:pt x="294" y="0"/>
                </a:moveTo>
                <a:lnTo>
                  <a:pt x="0" y="0"/>
                </a:lnTo>
                <a:lnTo>
                  <a:pt x="461" y="1039"/>
                </a:lnTo>
                <a:lnTo>
                  <a:pt x="605" y="704"/>
                </a:lnTo>
                <a:lnTo>
                  <a:pt x="29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5" name="Freeform 68"/>
          <p:cNvSpPr>
            <a:spLocks/>
          </p:cNvSpPr>
          <p:nvPr/>
        </p:nvSpPr>
        <p:spPr bwMode="auto">
          <a:xfrm>
            <a:off x="3087212" y="1173019"/>
            <a:ext cx="1746824" cy="2378746"/>
          </a:xfrm>
          <a:custGeom>
            <a:avLst/>
            <a:gdLst/>
            <a:ahLst/>
            <a:cxnLst>
              <a:cxn ang="0">
                <a:pos x="644" y="0"/>
              </a:cxn>
              <a:cxn ang="0">
                <a:pos x="0" y="1492"/>
              </a:cxn>
              <a:cxn ang="0">
                <a:pos x="906" y="1492"/>
              </a:cxn>
              <a:cxn ang="0">
                <a:pos x="1097" y="1052"/>
              </a:cxn>
              <a:cxn ang="0">
                <a:pos x="644" y="0"/>
              </a:cxn>
            </a:cxnLst>
            <a:rect l="0" t="0" r="r" b="b"/>
            <a:pathLst>
              <a:path w="1097" h="1492">
                <a:moveTo>
                  <a:pt x="644" y="0"/>
                </a:moveTo>
                <a:lnTo>
                  <a:pt x="0" y="1492"/>
                </a:lnTo>
                <a:lnTo>
                  <a:pt x="906" y="1492"/>
                </a:lnTo>
                <a:lnTo>
                  <a:pt x="1097" y="1052"/>
                </a:lnTo>
                <a:lnTo>
                  <a:pt x="644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6" name="Freeform 69"/>
          <p:cNvSpPr>
            <a:spLocks/>
          </p:cNvSpPr>
          <p:nvPr/>
        </p:nvSpPr>
        <p:spPr bwMode="auto">
          <a:xfrm>
            <a:off x="3056638" y="1173019"/>
            <a:ext cx="1746824" cy="2378746"/>
          </a:xfrm>
          <a:custGeom>
            <a:avLst/>
            <a:gdLst/>
            <a:ahLst/>
            <a:cxnLst>
              <a:cxn ang="0">
                <a:pos x="644" y="0"/>
              </a:cxn>
              <a:cxn ang="0">
                <a:pos x="0" y="1492"/>
              </a:cxn>
              <a:cxn ang="0">
                <a:pos x="906" y="1492"/>
              </a:cxn>
              <a:cxn ang="0">
                <a:pos x="1097" y="1052"/>
              </a:cxn>
              <a:cxn ang="0">
                <a:pos x="644" y="0"/>
              </a:cxn>
            </a:cxnLst>
            <a:rect l="0" t="0" r="r" b="b"/>
            <a:pathLst>
              <a:path w="1097" h="1492">
                <a:moveTo>
                  <a:pt x="644" y="0"/>
                </a:moveTo>
                <a:lnTo>
                  <a:pt x="0" y="1492"/>
                </a:lnTo>
                <a:lnTo>
                  <a:pt x="906" y="1492"/>
                </a:lnTo>
                <a:lnTo>
                  <a:pt x="1097" y="1052"/>
                </a:lnTo>
                <a:lnTo>
                  <a:pt x="64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7" name="Freeform 70"/>
          <p:cNvSpPr>
            <a:spLocks/>
          </p:cNvSpPr>
          <p:nvPr/>
        </p:nvSpPr>
        <p:spPr bwMode="auto">
          <a:xfrm>
            <a:off x="5055057" y="-411"/>
            <a:ext cx="982489" cy="112241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  <a:cxn ang="0">
                <a:pos x="0" y="0"/>
              </a:cxn>
            </a:cxnLst>
            <a:rect l="0" t="0" r="r" b="b"/>
            <a:pathLst>
              <a:path w="617" h="704">
                <a:moveTo>
                  <a:pt x="0" y="0"/>
                </a:moveTo>
                <a:lnTo>
                  <a:pt x="311" y="704"/>
                </a:lnTo>
                <a:lnTo>
                  <a:pt x="617" y="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8" name="Freeform 71"/>
          <p:cNvSpPr>
            <a:spLocks/>
          </p:cNvSpPr>
          <p:nvPr/>
        </p:nvSpPr>
        <p:spPr bwMode="auto">
          <a:xfrm>
            <a:off x="5055057" y="-411"/>
            <a:ext cx="982489" cy="112241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  <a:cxn ang="0">
                <a:pos x="0" y="0"/>
              </a:cxn>
            </a:cxnLst>
            <a:rect l="0" t="0" r="r" b="b"/>
            <a:pathLst>
              <a:path w="617" h="704">
                <a:moveTo>
                  <a:pt x="0" y="0"/>
                </a:moveTo>
                <a:lnTo>
                  <a:pt x="311" y="704"/>
                </a:lnTo>
                <a:lnTo>
                  <a:pt x="617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9" name="Freeform 72"/>
          <p:cNvSpPr>
            <a:spLocks/>
          </p:cNvSpPr>
          <p:nvPr/>
        </p:nvSpPr>
        <p:spPr bwMode="auto">
          <a:xfrm>
            <a:off x="5062700" y="-411"/>
            <a:ext cx="982489" cy="1122411"/>
          </a:xfrm>
          <a:custGeom>
            <a:avLst/>
            <a:gdLst/>
            <a:ahLst/>
            <a:cxnLst>
              <a:cxn ang="0">
                <a:pos x="617" y="0"/>
              </a:cxn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</a:cxnLst>
            <a:rect l="0" t="0" r="r" b="b"/>
            <a:pathLst>
              <a:path w="617" h="704">
                <a:moveTo>
                  <a:pt x="617" y="0"/>
                </a:moveTo>
                <a:lnTo>
                  <a:pt x="0" y="0"/>
                </a:lnTo>
                <a:lnTo>
                  <a:pt x="311" y="704"/>
                </a:lnTo>
                <a:lnTo>
                  <a:pt x="617" y="0"/>
                </a:lnTo>
                <a:close/>
              </a:path>
            </a:pathLst>
          </a:custGeom>
          <a:solidFill>
            <a:srgbClr val="9B9B9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0" name="Freeform 73"/>
          <p:cNvSpPr>
            <a:spLocks/>
          </p:cNvSpPr>
          <p:nvPr/>
        </p:nvSpPr>
        <p:spPr bwMode="auto">
          <a:xfrm>
            <a:off x="5055057" y="-411"/>
            <a:ext cx="982489" cy="1122411"/>
          </a:xfrm>
          <a:custGeom>
            <a:avLst/>
            <a:gdLst/>
            <a:ahLst/>
            <a:cxnLst>
              <a:cxn ang="0">
                <a:pos x="617" y="0"/>
              </a:cxn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</a:cxnLst>
            <a:rect l="0" t="0" r="r" b="b"/>
            <a:pathLst>
              <a:path w="617" h="704">
                <a:moveTo>
                  <a:pt x="617" y="0"/>
                </a:moveTo>
                <a:lnTo>
                  <a:pt x="0" y="0"/>
                </a:lnTo>
                <a:lnTo>
                  <a:pt x="311" y="704"/>
                </a:lnTo>
                <a:lnTo>
                  <a:pt x="61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1" name="Freeform 74"/>
          <p:cNvSpPr>
            <a:spLocks/>
          </p:cNvSpPr>
          <p:nvPr/>
        </p:nvSpPr>
        <p:spPr bwMode="auto">
          <a:xfrm>
            <a:off x="4105051" y="-411"/>
            <a:ext cx="1238860" cy="2850669"/>
          </a:xfrm>
          <a:custGeom>
            <a:avLst/>
            <a:gdLst/>
            <a:ahLst/>
            <a:cxnLst>
              <a:cxn ang="0">
                <a:pos x="317" y="0"/>
              </a:cxn>
              <a:cxn ang="0">
                <a:pos x="0" y="736"/>
              </a:cxn>
              <a:cxn ang="0">
                <a:pos x="453" y="1788"/>
              </a:cxn>
              <a:cxn ang="0">
                <a:pos x="778" y="1039"/>
              </a:cxn>
              <a:cxn ang="0">
                <a:pos x="317" y="0"/>
              </a:cxn>
            </a:cxnLst>
            <a:rect l="0" t="0" r="r" b="b"/>
            <a:pathLst>
              <a:path w="778" h="1788">
                <a:moveTo>
                  <a:pt x="317" y="0"/>
                </a:moveTo>
                <a:lnTo>
                  <a:pt x="0" y="736"/>
                </a:lnTo>
                <a:lnTo>
                  <a:pt x="453" y="1788"/>
                </a:lnTo>
                <a:lnTo>
                  <a:pt x="778" y="1039"/>
                </a:lnTo>
                <a:lnTo>
                  <a:pt x="317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2" name="Freeform 75"/>
          <p:cNvSpPr>
            <a:spLocks/>
          </p:cNvSpPr>
          <p:nvPr/>
        </p:nvSpPr>
        <p:spPr bwMode="auto">
          <a:xfrm>
            <a:off x="4082121" y="-411"/>
            <a:ext cx="1238860" cy="2850669"/>
          </a:xfrm>
          <a:custGeom>
            <a:avLst/>
            <a:gdLst/>
            <a:ahLst/>
            <a:cxnLst>
              <a:cxn ang="0">
                <a:pos x="317" y="0"/>
              </a:cxn>
              <a:cxn ang="0">
                <a:pos x="0" y="736"/>
              </a:cxn>
              <a:cxn ang="0">
                <a:pos x="453" y="1788"/>
              </a:cxn>
              <a:cxn ang="0">
                <a:pos x="778" y="1039"/>
              </a:cxn>
              <a:cxn ang="0">
                <a:pos x="317" y="0"/>
              </a:cxn>
            </a:cxnLst>
            <a:rect l="0" t="0" r="r" b="b"/>
            <a:pathLst>
              <a:path w="778" h="1788">
                <a:moveTo>
                  <a:pt x="317" y="0"/>
                </a:moveTo>
                <a:lnTo>
                  <a:pt x="0" y="736"/>
                </a:lnTo>
                <a:lnTo>
                  <a:pt x="453" y="1788"/>
                </a:lnTo>
                <a:lnTo>
                  <a:pt x="778" y="1039"/>
                </a:lnTo>
                <a:lnTo>
                  <a:pt x="31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3" name="Freeform 76"/>
          <p:cNvSpPr>
            <a:spLocks/>
          </p:cNvSpPr>
          <p:nvPr/>
        </p:nvSpPr>
        <p:spPr bwMode="auto">
          <a:xfrm>
            <a:off x="3607916" y="-411"/>
            <a:ext cx="1009559" cy="1173430"/>
          </a:xfrm>
          <a:custGeom>
            <a:avLst/>
            <a:gdLst/>
            <a:ahLst/>
            <a:cxnLst>
              <a:cxn ang="0">
                <a:pos x="634" y="0"/>
              </a:cxn>
              <a:cxn ang="0">
                <a:pos x="0" y="0"/>
              </a:cxn>
              <a:cxn ang="0">
                <a:pos x="317" y="736"/>
              </a:cxn>
              <a:cxn ang="0">
                <a:pos x="634" y="0"/>
              </a:cxn>
            </a:cxnLst>
            <a:rect l="0" t="0" r="r" b="b"/>
            <a:pathLst>
              <a:path w="634" h="736">
                <a:moveTo>
                  <a:pt x="634" y="0"/>
                </a:moveTo>
                <a:lnTo>
                  <a:pt x="0" y="0"/>
                </a:lnTo>
                <a:lnTo>
                  <a:pt x="317" y="736"/>
                </a:lnTo>
                <a:lnTo>
                  <a:pt x="634" y="0"/>
                </a:lnTo>
                <a:close/>
              </a:path>
            </a:pathLst>
          </a:custGeom>
          <a:solidFill>
            <a:srgbClr val="90909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4" name="Freeform 77"/>
          <p:cNvSpPr>
            <a:spLocks/>
          </p:cNvSpPr>
          <p:nvPr/>
        </p:nvSpPr>
        <p:spPr bwMode="auto">
          <a:xfrm>
            <a:off x="3577342" y="-411"/>
            <a:ext cx="1009559" cy="1173430"/>
          </a:xfrm>
          <a:custGeom>
            <a:avLst/>
            <a:gdLst/>
            <a:ahLst/>
            <a:cxnLst>
              <a:cxn ang="0">
                <a:pos x="634" y="0"/>
              </a:cxn>
              <a:cxn ang="0">
                <a:pos x="0" y="0"/>
              </a:cxn>
              <a:cxn ang="0">
                <a:pos x="317" y="736"/>
              </a:cxn>
              <a:cxn ang="0">
                <a:pos x="634" y="0"/>
              </a:cxn>
            </a:cxnLst>
            <a:rect l="0" t="0" r="r" b="b"/>
            <a:pathLst>
              <a:path w="634" h="736">
                <a:moveTo>
                  <a:pt x="634" y="0"/>
                </a:moveTo>
                <a:lnTo>
                  <a:pt x="0" y="0"/>
                </a:lnTo>
                <a:lnTo>
                  <a:pt x="317" y="736"/>
                </a:lnTo>
                <a:lnTo>
                  <a:pt x="63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5" name="Freeform 78"/>
          <p:cNvSpPr>
            <a:spLocks/>
          </p:cNvSpPr>
          <p:nvPr/>
        </p:nvSpPr>
        <p:spPr bwMode="auto">
          <a:xfrm>
            <a:off x="2125106" y="-411"/>
            <a:ext cx="1995233" cy="3552176"/>
          </a:xfrm>
          <a:custGeom>
            <a:avLst/>
            <a:gdLst/>
            <a:ahLst/>
            <a:cxnLst>
              <a:cxn ang="0">
                <a:pos x="936" y="0"/>
              </a:cxn>
              <a:cxn ang="0">
                <a:pos x="936" y="0"/>
              </a:cxn>
              <a:cxn ang="0">
                <a:pos x="0" y="2228"/>
              </a:cxn>
              <a:cxn ang="0">
                <a:pos x="609" y="2228"/>
              </a:cxn>
              <a:cxn ang="0">
                <a:pos x="1253" y="736"/>
              </a:cxn>
              <a:cxn ang="0">
                <a:pos x="936" y="0"/>
              </a:cxn>
            </a:cxnLst>
            <a:rect l="0" t="0" r="r" b="b"/>
            <a:pathLst>
              <a:path w="1253" h="2228">
                <a:moveTo>
                  <a:pt x="936" y="0"/>
                </a:moveTo>
                <a:lnTo>
                  <a:pt x="936" y="0"/>
                </a:lnTo>
                <a:lnTo>
                  <a:pt x="0" y="2228"/>
                </a:lnTo>
                <a:lnTo>
                  <a:pt x="609" y="2228"/>
                </a:lnTo>
                <a:lnTo>
                  <a:pt x="1253" y="736"/>
                </a:lnTo>
                <a:lnTo>
                  <a:pt x="936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6" name="Freeform 79"/>
          <p:cNvSpPr>
            <a:spLocks/>
          </p:cNvSpPr>
          <p:nvPr/>
        </p:nvSpPr>
        <p:spPr bwMode="auto">
          <a:xfrm>
            <a:off x="2086889" y="-411"/>
            <a:ext cx="1995233" cy="3552176"/>
          </a:xfrm>
          <a:custGeom>
            <a:avLst/>
            <a:gdLst/>
            <a:ahLst/>
            <a:cxnLst>
              <a:cxn ang="0">
                <a:pos x="936" y="0"/>
              </a:cxn>
              <a:cxn ang="0">
                <a:pos x="936" y="0"/>
              </a:cxn>
              <a:cxn ang="0">
                <a:pos x="0" y="2228"/>
              </a:cxn>
              <a:cxn ang="0">
                <a:pos x="609" y="2228"/>
              </a:cxn>
              <a:cxn ang="0">
                <a:pos x="1253" y="736"/>
              </a:cxn>
              <a:cxn ang="0">
                <a:pos x="936" y="0"/>
              </a:cxn>
            </a:cxnLst>
            <a:rect l="0" t="0" r="r" b="b"/>
            <a:pathLst>
              <a:path w="1253" h="2228">
                <a:moveTo>
                  <a:pt x="936" y="0"/>
                </a:moveTo>
                <a:lnTo>
                  <a:pt x="936" y="0"/>
                </a:lnTo>
                <a:lnTo>
                  <a:pt x="0" y="2228"/>
                </a:lnTo>
                <a:lnTo>
                  <a:pt x="609" y="2228"/>
                </a:lnTo>
                <a:lnTo>
                  <a:pt x="1253" y="736"/>
                </a:lnTo>
                <a:lnTo>
                  <a:pt x="936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7" name="Freeform 80"/>
          <p:cNvSpPr>
            <a:spLocks/>
          </p:cNvSpPr>
          <p:nvPr/>
        </p:nvSpPr>
        <p:spPr bwMode="auto">
          <a:xfrm>
            <a:off x="274459" y="-411"/>
            <a:ext cx="3348743" cy="3552176"/>
          </a:xfrm>
          <a:custGeom>
            <a:avLst/>
            <a:gdLst/>
            <a:ahLst/>
            <a:cxnLst>
              <a:cxn ang="0">
                <a:pos x="2103" y="0"/>
              </a:cxn>
              <a:cxn ang="0">
                <a:pos x="940" y="0"/>
              </a:cxn>
              <a:cxn ang="0">
                <a:pos x="0" y="2228"/>
              </a:cxn>
              <a:cxn ang="0">
                <a:pos x="1167" y="2228"/>
              </a:cxn>
              <a:cxn ang="0">
                <a:pos x="2103" y="0"/>
              </a:cxn>
            </a:cxnLst>
            <a:rect l="0" t="0" r="r" b="b"/>
            <a:pathLst>
              <a:path w="2103" h="2228">
                <a:moveTo>
                  <a:pt x="2103" y="0"/>
                </a:moveTo>
                <a:lnTo>
                  <a:pt x="940" y="0"/>
                </a:lnTo>
                <a:lnTo>
                  <a:pt x="0" y="2228"/>
                </a:lnTo>
                <a:lnTo>
                  <a:pt x="1167" y="2228"/>
                </a:lnTo>
                <a:lnTo>
                  <a:pt x="2103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8" name="Freeform 81"/>
          <p:cNvSpPr>
            <a:spLocks/>
          </p:cNvSpPr>
          <p:nvPr/>
        </p:nvSpPr>
        <p:spPr bwMode="auto">
          <a:xfrm>
            <a:off x="228599" y="-411"/>
            <a:ext cx="3348743" cy="3552176"/>
          </a:xfrm>
          <a:custGeom>
            <a:avLst/>
            <a:gdLst/>
            <a:ahLst/>
            <a:cxnLst>
              <a:cxn ang="0">
                <a:pos x="2103" y="0"/>
              </a:cxn>
              <a:cxn ang="0">
                <a:pos x="940" y="0"/>
              </a:cxn>
              <a:cxn ang="0">
                <a:pos x="0" y="2228"/>
              </a:cxn>
              <a:cxn ang="0">
                <a:pos x="1167" y="2228"/>
              </a:cxn>
              <a:cxn ang="0">
                <a:pos x="2103" y="0"/>
              </a:cxn>
            </a:cxnLst>
            <a:rect l="0" t="0" r="r" b="b"/>
            <a:pathLst>
              <a:path w="2103" h="2228">
                <a:moveTo>
                  <a:pt x="2103" y="0"/>
                </a:moveTo>
                <a:lnTo>
                  <a:pt x="940" y="0"/>
                </a:lnTo>
                <a:lnTo>
                  <a:pt x="0" y="2228"/>
                </a:lnTo>
                <a:lnTo>
                  <a:pt x="1167" y="2228"/>
                </a:lnTo>
                <a:lnTo>
                  <a:pt x="2103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9" name="Picture 58" descr="NOMURA_A4_PMS_1797.em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white">
          <a:xfrm>
            <a:off x="7599212" y="306904"/>
            <a:ext cx="1260000" cy="222805"/>
          </a:xfrm>
          <a:prstGeom prst="rect">
            <a:avLst/>
          </a:prstGeom>
        </p:spPr>
      </p:pic>
      <p:sp>
        <p:nvSpPr>
          <p:cNvPr id="24" name="Freeform 48"/>
          <p:cNvSpPr>
            <a:spLocks noChangeAspect="1"/>
          </p:cNvSpPr>
          <p:nvPr userDrawn="1"/>
        </p:nvSpPr>
        <p:spPr bwMode="auto">
          <a:xfrm>
            <a:off x="5550281" y="-411"/>
            <a:ext cx="3595645" cy="3553200"/>
          </a:xfrm>
          <a:custGeom>
            <a:avLst/>
            <a:gdLst/>
            <a:ahLst/>
            <a:cxnLst>
              <a:cxn ang="0">
                <a:pos x="0" y="742"/>
              </a:cxn>
              <a:cxn ang="0">
                <a:pos x="712" y="2344"/>
              </a:cxn>
              <a:cxn ang="0">
                <a:pos x="2372" y="2344"/>
              </a:cxn>
              <a:cxn ang="0">
                <a:pos x="2372" y="0"/>
              </a:cxn>
              <a:cxn ang="0">
                <a:pos x="322" y="0"/>
              </a:cxn>
              <a:cxn ang="0">
                <a:pos x="0" y="742"/>
              </a:cxn>
              <a:cxn ang="0">
                <a:pos x="0" y="742"/>
              </a:cxn>
            </a:cxnLst>
            <a:rect l="0" t="0" r="r" b="b"/>
            <a:pathLst>
              <a:path w="2372" h="2344">
                <a:moveTo>
                  <a:pt x="0" y="742"/>
                </a:moveTo>
                <a:lnTo>
                  <a:pt x="712" y="2344"/>
                </a:lnTo>
                <a:lnTo>
                  <a:pt x="2372" y="2344"/>
                </a:lnTo>
                <a:lnTo>
                  <a:pt x="2372" y="0"/>
                </a:lnTo>
                <a:lnTo>
                  <a:pt x="322" y="0"/>
                </a:lnTo>
                <a:lnTo>
                  <a:pt x="0" y="742"/>
                </a:lnTo>
                <a:lnTo>
                  <a:pt x="0" y="742"/>
                </a:lnTo>
                <a:close/>
              </a:path>
            </a:pathLst>
          </a:custGeom>
          <a:solidFill>
            <a:srgbClr val="C1C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5" name="Freeform 64"/>
          <p:cNvSpPr>
            <a:spLocks/>
          </p:cNvSpPr>
          <p:nvPr userDrawn="1"/>
        </p:nvSpPr>
        <p:spPr bwMode="auto">
          <a:xfrm>
            <a:off x="4818750" y="1656102"/>
            <a:ext cx="1356695" cy="1895664"/>
          </a:xfrm>
          <a:custGeom>
            <a:avLst/>
            <a:gdLst/>
            <a:ahLst/>
            <a:cxnLst>
              <a:cxn ang="0">
                <a:pos x="325" y="0"/>
              </a:cxn>
              <a:cxn ang="0">
                <a:pos x="0" y="749"/>
              </a:cxn>
              <a:cxn ang="0">
                <a:pos x="190" y="1189"/>
              </a:cxn>
              <a:cxn ang="0">
                <a:pos x="852" y="1189"/>
              </a:cxn>
              <a:cxn ang="0">
                <a:pos x="325" y="0"/>
              </a:cxn>
            </a:cxnLst>
            <a:rect l="0" t="0" r="r" b="b"/>
            <a:pathLst>
              <a:path w="852" h="1189">
                <a:moveTo>
                  <a:pt x="325" y="0"/>
                </a:moveTo>
                <a:lnTo>
                  <a:pt x="0" y="749"/>
                </a:lnTo>
                <a:lnTo>
                  <a:pt x="190" y="1189"/>
                </a:lnTo>
                <a:lnTo>
                  <a:pt x="852" y="1189"/>
                </a:lnTo>
                <a:lnTo>
                  <a:pt x="325" y="0"/>
                </a:lnTo>
                <a:close/>
              </a:path>
            </a:pathLst>
          </a:custGeom>
          <a:solidFill>
            <a:srgbClr val="D5D5D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6" name="Freeform 65"/>
          <p:cNvSpPr>
            <a:spLocks/>
          </p:cNvSpPr>
          <p:nvPr userDrawn="1"/>
        </p:nvSpPr>
        <p:spPr bwMode="auto">
          <a:xfrm>
            <a:off x="4803463" y="1656102"/>
            <a:ext cx="1356695" cy="1895664"/>
          </a:xfrm>
          <a:custGeom>
            <a:avLst/>
            <a:gdLst/>
            <a:ahLst/>
            <a:cxnLst>
              <a:cxn ang="0">
                <a:pos x="325" y="0"/>
              </a:cxn>
              <a:cxn ang="0">
                <a:pos x="0" y="749"/>
              </a:cxn>
              <a:cxn ang="0">
                <a:pos x="190" y="1189"/>
              </a:cxn>
              <a:cxn ang="0">
                <a:pos x="852" y="1189"/>
              </a:cxn>
              <a:cxn ang="0">
                <a:pos x="325" y="0"/>
              </a:cxn>
            </a:cxnLst>
            <a:rect l="0" t="0" r="r" b="b"/>
            <a:pathLst>
              <a:path w="852" h="1189">
                <a:moveTo>
                  <a:pt x="325" y="0"/>
                </a:moveTo>
                <a:lnTo>
                  <a:pt x="0" y="749"/>
                </a:lnTo>
                <a:lnTo>
                  <a:pt x="190" y="1189"/>
                </a:lnTo>
                <a:lnTo>
                  <a:pt x="852" y="1189"/>
                </a:lnTo>
                <a:lnTo>
                  <a:pt x="325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7" name="Freeform 66"/>
          <p:cNvSpPr>
            <a:spLocks/>
          </p:cNvSpPr>
          <p:nvPr userDrawn="1"/>
        </p:nvSpPr>
        <p:spPr bwMode="auto">
          <a:xfrm>
            <a:off x="4602188" y="-411"/>
            <a:ext cx="963381" cy="1656514"/>
          </a:xfrm>
          <a:custGeom>
            <a:avLst/>
            <a:gdLst/>
            <a:ahLst/>
            <a:cxnLst>
              <a:cxn ang="0">
                <a:pos x="294" y="0"/>
              </a:cxn>
              <a:cxn ang="0">
                <a:pos x="0" y="0"/>
              </a:cxn>
              <a:cxn ang="0">
                <a:pos x="461" y="1039"/>
              </a:cxn>
              <a:cxn ang="0">
                <a:pos x="605" y="704"/>
              </a:cxn>
              <a:cxn ang="0">
                <a:pos x="294" y="0"/>
              </a:cxn>
            </a:cxnLst>
            <a:rect l="0" t="0" r="r" b="b"/>
            <a:pathLst>
              <a:path w="605" h="1039">
                <a:moveTo>
                  <a:pt x="294" y="0"/>
                </a:moveTo>
                <a:lnTo>
                  <a:pt x="0" y="0"/>
                </a:lnTo>
                <a:lnTo>
                  <a:pt x="461" y="1039"/>
                </a:lnTo>
                <a:lnTo>
                  <a:pt x="605" y="704"/>
                </a:lnTo>
                <a:lnTo>
                  <a:pt x="294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Freeform 67"/>
          <p:cNvSpPr>
            <a:spLocks/>
          </p:cNvSpPr>
          <p:nvPr userDrawn="1"/>
        </p:nvSpPr>
        <p:spPr bwMode="auto">
          <a:xfrm>
            <a:off x="4586901" y="-411"/>
            <a:ext cx="963381" cy="1656514"/>
          </a:xfrm>
          <a:custGeom>
            <a:avLst/>
            <a:gdLst/>
            <a:ahLst/>
            <a:cxnLst>
              <a:cxn ang="0">
                <a:pos x="294" y="0"/>
              </a:cxn>
              <a:cxn ang="0">
                <a:pos x="0" y="0"/>
              </a:cxn>
              <a:cxn ang="0">
                <a:pos x="461" y="1039"/>
              </a:cxn>
              <a:cxn ang="0">
                <a:pos x="605" y="704"/>
              </a:cxn>
              <a:cxn ang="0">
                <a:pos x="294" y="0"/>
              </a:cxn>
            </a:cxnLst>
            <a:rect l="0" t="0" r="r" b="b"/>
            <a:pathLst>
              <a:path w="605" h="1039">
                <a:moveTo>
                  <a:pt x="294" y="0"/>
                </a:moveTo>
                <a:lnTo>
                  <a:pt x="0" y="0"/>
                </a:lnTo>
                <a:lnTo>
                  <a:pt x="461" y="1039"/>
                </a:lnTo>
                <a:lnTo>
                  <a:pt x="605" y="704"/>
                </a:lnTo>
                <a:lnTo>
                  <a:pt x="29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9" name="Freeform 68"/>
          <p:cNvSpPr>
            <a:spLocks/>
          </p:cNvSpPr>
          <p:nvPr userDrawn="1"/>
        </p:nvSpPr>
        <p:spPr bwMode="auto">
          <a:xfrm>
            <a:off x="3087212" y="1173019"/>
            <a:ext cx="1746824" cy="2378746"/>
          </a:xfrm>
          <a:custGeom>
            <a:avLst/>
            <a:gdLst/>
            <a:ahLst/>
            <a:cxnLst>
              <a:cxn ang="0">
                <a:pos x="644" y="0"/>
              </a:cxn>
              <a:cxn ang="0">
                <a:pos x="0" y="1492"/>
              </a:cxn>
              <a:cxn ang="0">
                <a:pos x="906" y="1492"/>
              </a:cxn>
              <a:cxn ang="0">
                <a:pos x="1097" y="1052"/>
              </a:cxn>
              <a:cxn ang="0">
                <a:pos x="644" y="0"/>
              </a:cxn>
            </a:cxnLst>
            <a:rect l="0" t="0" r="r" b="b"/>
            <a:pathLst>
              <a:path w="1097" h="1492">
                <a:moveTo>
                  <a:pt x="644" y="0"/>
                </a:moveTo>
                <a:lnTo>
                  <a:pt x="0" y="1492"/>
                </a:lnTo>
                <a:lnTo>
                  <a:pt x="906" y="1492"/>
                </a:lnTo>
                <a:lnTo>
                  <a:pt x="1097" y="1052"/>
                </a:lnTo>
                <a:lnTo>
                  <a:pt x="644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0" name="Freeform 69"/>
          <p:cNvSpPr>
            <a:spLocks/>
          </p:cNvSpPr>
          <p:nvPr userDrawn="1"/>
        </p:nvSpPr>
        <p:spPr bwMode="auto">
          <a:xfrm>
            <a:off x="3056638" y="1173019"/>
            <a:ext cx="1746824" cy="2378746"/>
          </a:xfrm>
          <a:custGeom>
            <a:avLst/>
            <a:gdLst/>
            <a:ahLst/>
            <a:cxnLst>
              <a:cxn ang="0">
                <a:pos x="644" y="0"/>
              </a:cxn>
              <a:cxn ang="0">
                <a:pos x="0" y="1492"/>
              </a:cxn>
              <a:cxn ang="0">
                <a:pos x="906" y="1492"/>
              </a:cxn>
              <a:cxn ang="0">
                <a:pos x="1097" y="1052"/>
              </a:cxn>
              <a:cxn ang="0">
                <a:pos x="644" y="0"/>
              </a:cxn>
            </a:cxnLst>
            <a:rect l="0" t="0" r="r" b="b"/>
            <a:pathLst>
              <a:path w="1097" h="1492">
                <a:moveTo>
                  <a:pt x="644" y="0"/>
                </a:moveTo>
                <a:lnTo>
                  <a:pt x="0" y="1492"/>
                </a:lnTo>
                <a:lnTo>
                  <a:pt x="906" y="1492"/>
                </a:lnTo>
                <a:lnTo>
                  <a:pt x="1097" y="1052"/>
                </a:lnTo>
                <a:lnTo>
                  <a:pt x="64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1" name="Freeform 70"/>
          <p:cNvSpPr>
            <a:spLocks/>
          </p:cNvSpPr>
          <p:nvPr userDrawn="1"/>
        </p:nvSpPr>
        <p:spPr bwMode="auto">
          <a:xfrm>
            <a:off x="5055057" y="-411"/>
            <a:ext cx="982489" cy="112241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  <a:cxn ang="0">
                <a:pos x="0" y="0"/>
              </a:cxn>
            </a:cxnLst>
            <a:rect l="0" t="0" r="r" b="b"/>
            <a:pathLst>
              <a:path w="617" h="704">
                <a:moveTo>
                  <a:pt x="0" y="0"/>
                </a:moveTo>
                <a:lnTo>
                  <a:pt x="311" y="704"/>
                </a:lnTo>
                <a:lnTo>
                  <a:pt x="617" y="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2" name="Freeform 71"/>
          <p:cNvSpPr>
            <a:spLocks/>
          </p:cNvSpPr>
          <p:nvPr userDrawn="1"/>
        </p:nvSpPr>
        <p:spPr bwMode="auto">
          <a:xfrm>
            <a:off x="5055057" y="-411"/>
            <a:ext cx="982489" cy="112241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  <a:cxn ang="0">
                <a:pos x="0" y="0"/>
              </a:cxn>
            </a:cxnLst>
            <a:rect l="0" t="0" r="r" b="b"/>
            <a:pathLst>
              <a:path w="617" h="704">
                <a:moveTo>
                  <a:pt x="0" y="0"/>
                </a:moveTo>
                <a:lnTo>
                  <a:pt x="311" y="704"/>
                </a:lnTo>
                <a:lnTo>
                  <a:pt x="617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3" name="Freeform 72"/>
          <p:cNvSpPr>
            <a:spLocks/>
          </p:cNvSpPr>
          <p:nvPr userDrawn="1"/>
        </p:nvSpPr>
        <p:spPr bwMode="auto">
          <a:xfrm>
            <a:off x="5062700" y="-411"/>
            <a:ext cx="982489" cy="1122411"/>
          </a:xfrm>
          <a:custGeom>
            <a:avLst/>
            <a:gdLst/>
            <a:ahLst/>
            <a:cxnLst>
              <a:cxn ang="0">
                <a:pos x="617" y="0"/>
              </a:cxn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</a:cxnLst>
            <a:rect l="0" t="0" r="r" b="b"/>
            <a:pathLst>
              <a:path w="617" h="704">
                <a:moveTo>
                  <a:pt x="617" y="0"/>
                </a:moveTo>
                <a:lnTo>
                  <a:pt x="0" y="0"/>
                </a:lnTo>
                <a:lnTo>
                  <a:pt x="311" y="704"/>
                </a:lnTo>
                <a:lnTo>
                  <a:pt x="617" y="0"/>
                </a:lnTo>
                <a:close/>
              </a:path>
            </a:pathLst>
          </a:custGeom>
          <a:solidFill>
            <a:srgbClr val="9B9B9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4" name="Freeform 73"/>
          <p:cNvSpPr>
            <a:spLocks/>
          </p:cNvSpPr>
          <p:nvPr userDrawn="1"/>
        </p:nvSpPr>
        <p:spPr bwMode="auto">
          <a:xfrm>
            <a:off x="5055057" y="-411"/>
            <a:ext cx="982489" cy="1122411"/>
          </a:xfrm>
          <a:custGeom>
            <a:avLst/>
            <a:gdLst/>
            <a:ahLst/>
            <a:cxnLst>
              <a:cxn ang="0">
                <a:pos x="617" y="0"/>
              </a:cxn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</a:cxnLst>
            <a:rect l="0" t="0" r="r" b="b"/>
            <a:pathLst>
              <a:path w="617" h="704">
                <a:moveTo>
                  <a:pt x="617" y="0"/>
                </a:moveTo>
                <a:lnTo>
                  <a:pt x="0" y="0"/>
                </a:lnTo>
                <a:lnTo>
                  <a:pt x="311" y="704"/>
                </a:lnTo>
                <a:lnTo>
                  <a:pt x="61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5" name="Freeform 74"/>
          <p:cNvSpPr>
            <a:spLocks/>
          </p:cNvSpPr>
          <p:nvPr userDrawn="1"/>
        </p:nvSpPr>
        <p:spPr bwMode="auto">
          <a:xfrm>
            <a:off x="4105051" y="-411"/>
            <a:ext cx="1238860" cy="2850669"/>
          </a:xfrm>
          <a:custGeom>
            <a:avLst/>
            <a:gdLst/>
            <a:ahLst/>
            <a:cxnLst>
              <a:cxn ang="0">
                <a:pos x="317" y="0"/>
              </a:cxn>
              <a:cxn ang="0">
                <a:pos x="0" y="736"/>
              </a:cxn>
              <a:cxn ang="0">
                <a:pos x="453" y="1788"/>
              </a:cxn>
              <a:cxn ang="0">
                <a:pos x="778" y="1039"/>
              </a:cxn>
              <a:cxn ang="0">
                <a:pos x="317" y="0"/>
              </a:cxn>
            </a:cxnLst>
            <a:rect l="0" t="0" r="r" b="b"/>
            <a:pathLst>
              <a:path w="778" h="1788">
                <a:moveTo>
                  <a:pt x="317" y="0"/>
                </a:moveTo>
                <a:lnTo>
                  <a:pt x="0" y="736"/>
                </a:lnTo>
                <a:lnTo>
                  <a:pt x="453" y="1788"/>
                </a:lnTo>
                <a:lnTo>
                  <a:pt x="778" y="1039"/>
                </a:lnTo>
                <a:lnTo>
                  <a:pt x="317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6" name="Freeform 75"/>
          <p:cNvSpPr>
            <a:spLocks/>
          </p:cNvSpPr>
          <p:nvPr userDrawn="1"/>
        </p:nvSpPr>
        <p:spPr bwMode="auto">
          <a:xfrm>
            <a:off x="4082121" y="-411"/>
            <a:ext cx="1238860" cy="2850669"/>
          </a:xfrm>
          <a:custGeom>
            <a:avLst/>
            <a:gdLst/>
            <a:ahLst/>
            <a:cxnLst>
              <a:cxn ang="0">
                <a:pos x="317" y="0"/>
              </a:cxn>
              <a:cxn ang="0">
                <a:pos x="0" y="736"/>
              </a:cxn>
              <a:cxn ang="0">
                <a:pos x="453" y="1788"/>
              </a:cxn>
              <a:cxn ang="0">
                <a:pos x="778" y="1039"/>
              </a:cxn>
              <a:cxn ang="0">
                <a:pos x="317" y="0"/>
              </a:cxn>
            </a:cxnLst>
            <a:rect l="0" t="0" r="r" b="b"/>
            <a:pathLst>
              <a:path w="778" h="1788">
                <a:moveTo>
                  <a:pt x="317" y="0"/>
                </a:moveTo>
                <a:lnTo>
                  <a:pt x="0" y="736"/>
                </a:lnTo>
                <a:lnTo>
                  <a:pt x="453" y="1788"/>
                </a:lnTo>
                <a:lnTo>
                  <a:pt x="778" y="1039"/>
                </a:lnTo>
                <a:lnTo>
                  <a:pt x="31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7" name="Freeform 76"/>
          <p:cNvSpPr>
            <a:spLocks/>
          </p:cNvSpPr>
          <p:nvPr userDrawn="1"/>
        </p:nvSpPr>
        <p:spPr bwMode="auto">
          <a:xfrm>
            <a:off x="3607916" y="-411"/>
            <a:ext cx="1009559" cy="1173430"/>
          </a:xfrm>
          <a:custGeom>
            <a:avLst/>
            <a:gdLst/>
            <a:ahLst/>
            <a:cxnLst>
              <a:cxn ang="0">
                <a:pos x="634" y="0"/>
              </a:cxn>
              <a:cxn ang="0">
                <a:pos x="0" y="0"/>
              </a:cxn>
              <a:cxn ang="0">
                <a:pos x="317" y="736"/>
              </a:cxn>
              <a:cxn ang="0">
                <a:pos x="634" y="0"/>
              </a:cxn>
            </a:cxnLst>
            <a:rect l="0" t="0" r="r" b="b"/>
            <a:pathLst>
              <a:path w="634" h="736">
                <a:moveTo>
                  <a:pt x="634" y="0"/>
                </a:moveTo>
                <a:lnTo>
                  <a:pt x="0" y="0"/>
                </a:lnTo>
                <a:lnTo>
                  <a:pt x="317" y="736"/>
                </a:lnTo>
                <a:lnTo>
                  <a:pt x="634" y="0"/>
                </a:lnTo>
                <a:close/>
              </a:path>
            </a:pathLst>
          </a:custGeom>
          <a:solidFill>
            <a:srgbClr val="90909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8" name="Freeform 77"/>
          <p:cNvSpPr>
            <a:spLocks/>
          </p:cNvSpPr>
          <p:nvPr userDrawn="1"/>
        </p:nvSpPr>
        <p:spPr bwMode="auto">
          <a:xfrm>
            <a:off x="3577342" y="-411"/>
            <a:ext cx="1009559" cy="1173430"/>
          </a:xfrm>
          <a:custGeom>
            <a:avLst/>
            <a:gdLst/>
            <a:ahLst/>
            <a:cxnLst>
              <a:cxn ang="0">
                <a:pos x="634" y="0"/>
              </a:cxn>
              <a:cxn ang="0">
                <a:pos x="0" y="0"/>
              </a:cxn>
              <a:cxn ang="0">
                <a:pos x="317" y="736"/>
              </a:cxn>
              <a:cxn ang="0">
                <a:pos x="634" y="0"/>
              </a:cxn>
            </a:cxnLst>
            <a:rect l="0" t="0" r="r" b="b"/>
            <a:pathLst>
              <a:path w="634" h="736">
                <a:moveTo>
                  <a:pt x="634" y="0"/>
                </a:moveTo>
                <a:lnTo>
                  <a:pt x="0" y="0"/>
                </a:lnTo>
                <a:lnTo>
                  <a:pt x="317" y="736"/>
                </a:lnTo>
                <a:lnTo>
                  <a:pt x="63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9" name="Freeform 78"/>
          <p:cNvSpPr>
            <a:spLocks/>
          </p:cNvSpPr>
          <p:nvPr userDrawn="1"/>
        </p:nvSpPr>
        <p:spPr bwMode="auto">
          <a:xfrm>
            <a:off x="2125106" y="-411"/>
            <a:ext cx="1995233" cy="3552176"/>
          </a:xfrm>
          <a:custGeom>
            <a:avLst/>
            <a:gdLst/>
            <a:ahLst/>
            <a:cxnLst>
              <a:cxn ang="0">
                <a:pos x="936" y="0"/>
              </a:cxn>
              <a:cxn ang="0">
                <a:pos x="936" y="0"/>
              </a:cxn>
              <a:cxn ang="0">
                <a:pos x="0" y="2228"/>
              </a:cxn>
              <a:cxn ang="0">
                <a:pos x="609" y="2228"/>
              </a:cxn>
              <a:cxn ang="0">
                <a:pos x="1253" y="736"/>
              </a:cxn>
              <a:cxn ang="0">
                <a:pos x="936" y="0"/>
              </a:cxn>
            </a:cxnLst>
            <a:rect l="0" t="0" r="r" b="b"/>
            <a:pathLst>
              <a:path w="1253" h="2228">
                <a:moveTo>
                  <a:pt x="936" y="0"/>
                </a:moveTo>
                <a:lnTo>
                  <a:pt x="936" y="0"/>
                </a:lnTo>
                <a:lnTo>
                  <a:pt x="0" y="2228"/>
                </a:lnTo>
                <a:lnTo>
                  <a:pt x="609" y="2228"/>
                </a:lnTo>
                <a:lnTo>
                  <a:pt x="1253" y="736"/>
                </a:lnTo>
                <a:lnTo>
                  <a:pt x="936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0" name="Freeform 79"/>
          <p:cNvSpPr>
            <a:spLocks/>
          </p:cNvSpPr>
          <p:nvPr userDrawn="1"/>
        </p:nvSpPr>
        <p:spPr bwMode="auto">
          <a:xfrm>
            <a:off x="2086889" y="-411"/>
            <a:ext cx="1995233" cy="3552176"/>
          </a:xfrm>
          <a:custGeom>
            <a:avLst/>
            <a:gdLst/>
            <a:ahLst/>
            <a:cxnLst>
              <a:cxn ang="0">
                <a:pos x="936" y="0"/>
              </a:cxn>
              <a:cxn ang="0">
                <a:pos x="936" y="0"/>
              </a:cxn>
              <a:cxn ang="0">
                <a:pos x="0" y="2228"/>
              </a:cxn>
              <a:cxn ang="0">
                <a:pos x="609" y="2228"/>
              </a:cxn>
              <a:cxn ang="0">
                <a:pos x="1253" y="736"/>
              </a:cxn>
              <a:cxn ang="0">
                <a:pos x="936" y="0"/>
              </a:cxn>
            </a:cxnLst>
            <a:rect l="0" t="0" r="r" b="b"/>
            <a:pathLst>
              <a:path w="1253" h="2228">
                <a:moveTo>
                  <a:pt x="936" y="0"/>
                </a:moveTo>
                <a:lnTo>
                  <a:pt x="936" y="0"/>
                </a:lnTo>
                <a:lnTo>
                  <a:pt x="0" y="2228"/>
                </a:lnTo>
                <a:lnTo>
                  <a:pt x="609" y="2228"/>
                </a:lnTo>
                <a:lnTo>
                  <a:pt x="1253" y="736"/>
                </a:lnTo>
                <a:lnTo>
                  <a:pt x="936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1" name="Freeform 80"/>
          <p:cNvSpPr>
            <a:spLocks/>
          </p:cNvSpPr>
          <p:nvPr userDrawn="1"/>
        </p:nvSpPr>
        <p:spPr bwMode="auto">
          <a:xfrm>
            <a:off x="274459" y="-411"/>
            <a:ext cx="3348743" cy="3552176"/>
          </a:xfrm>
          <a:custGeom>
            <a:avLst/>
            <a:gdLst/>
            <a:ahLst/>
            <a:cxnLst>
              <a:cxn ang="0">
                <a:pos x="2103" y="0"/>
              </a:cxn>
              <a:cxn ang="0">
                <a:pos x="940" y="0"/>
              </a:cxn>
              <a:cxn ang="0">
                <a:pos x="0" y="2228"/>
              </a:cxn>
              <a:cxn ang="0">
                <a:pos x="1167" y="2228"/>
              </a:cxn>
              <a:cxn ang="0">
                <a:pos x="2103" y="0"/>
              </a:cxn>
            </a:cxnLst>
            <a:rect l="0" t="0" r="r" b="b"/>
            <a:pathLst>
              <a:path w="2103" h="2228">
                <a:moveTo>
                  <a:pt x="2103" y="0"/>
                </a:moveTo>
                <a:lnTo>
                  <a:pt x="940" y="0"/>
                </a:lnTo>
                <a:lnTo>
                  <a:pt x="0" y="2228"/>
                </a:lnTo>
                <a:lnTo>
                  <a:pt x="1167" y="2228"/>
                </a:lnTo>
                <a:lnTo>
                  <a:pt x="2103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2" name="Freeform 81"/>
          <p:cNvSpPr>
            <a:spLocks/>
          </p:cNvSpPr>
          <p:nvPr userDrawn="1"/>
        </p:nvSpPr>
        <p:spPr bwMode="auto">
          <a:xfrm>
            <a:off x="228599" y="-411"/>
            <a:ext cx="3348743" cy="3552176"/>
          </a:xfrm>
          <a:custGeom>
            <a:avLst/>
            <a:gdLst/>
            <a:ahLst/>
            <a:cxnLst>
              <a:cxn ang="0">
                <a:pos x="2103" y="0"/>
              </a:cxn>
              <a:cxn ang="0">
                <a:pos x="940" y="0"/>
              </a:cxn>
              <a:cxn ang="0">
                <a:pos x="0" y="2228"/>
              </a:cxn>
              <a:cxn ang="0">
                <a:pos x="1167" y="2228"/>
              </a:cxn>
              <a:cxn ang="0">
                <a:pos x="2103" y="0"/>
              </a:cxn>
            </a:cxnLst>
            <a:rect l="0" t="0" r="r" b="b"/>
            <a:pathLst>
              <a:path w="2103" h="2228">
                <a:moveTo>
                  <a:pt x="2103" y="0"/>
                </a:moveTo>
                <a:lnTo>
                  <a:pt x="940" y="0"/>
                </a:lnTo>
                <a:lnTo>
                  <a:pt x="0" y="2228"/>
                </a:lnTo>
                <a:lnTo>
                  <a:pt x="1167" y="2228"/>
                </a:lnTo>
                <a:lnTo>
                  <a:pt x="2103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3" name="Picture 62" descr="NOMURA_A4_PMS_1797.e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white">
          <a:xfrm>
            <a:off x="7599212" y="306904"/>
            <a:ext cx="1260000" cy="2228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897200" y="57600"/>
            <a:ext cx="5555120" cy="72000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GB" sz="1800" b="1" baseline="0" dirty="0" smtClean="0">
                <a:ea typeface="MS PGothic" pitchFamily="34" charset="-128"/>
              </a:rPr>
              <a:t>Table of contents</a:t>
            </a:r>
            <a:endParaRPr lang="en-GB" sz="1800" b="1" baseline="0" dirty="0">
              <a:ea typeface="MS PGothic" pitchFamily="34" charset="-128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897200" y="57600"/>
            <a:ext cx="5555120" cy="72000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GB" sz="1800" b="1" baseline="0" dirty="0" smtClean="0">
                <a:ea typeface="MS PGothic" pitchFamily="34" charset="-128"/>
              </a:rPr>
              <a:t>Table of contents</a:t>
            </a:r>
            <a:endParaRPr lang="en-GB" sz="1800" b="1" baseline="0" dirty="0">
              <a:ea typeface="MS PGothic" pitchFamily="34" charset="-128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3049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B1F92669-E9AC-495A-9485-4D654D029480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7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700" i="1" baseline="0">
                <a:ea typeface="MS PGothic" pitchFamily="34" charset="-128"/>
              </a:defRPr>
            </a:lvl1pPr>
          </a:lstStyle>
          <a:p>
            <a:pPr lvl="0"/>
            <a:r>
              <a:rPr lang="en-GB" dirty="0" smtClean="0"/>
              <a:t>Source / Disclaimer / Annotations: 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5908" y="1702676"/>
            <a:ext cx="8649969" cy="4777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64800" rIns="46800" bIns="64800"/>
          <a:lstStyle>
            <a:lvl1pPr marL="0" indent="0" algn="l" defTabSz="815780" rtl="0" fontAlgn="base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SzPct val="150000"/>
              <a:buFontTx/>
              <a:buNone/>
              <a:tabLst/>
              <a:defRPr lang="en-US" sz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fontAlgn="base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  <a:buFont typeface="Wingdings" pitchFamily="2" charset="2"/>
              <a:buChar char="n"/>
              <a:defRPr lang="en-US" sz="120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7188" indent="-177800" algn="l" defTabSz="815780" rtl="0" fontAlgn="base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ts val="1200"/>
              <a:buFont typeface="Arial" pitchFamily="34" charset="0"/>
              <a:buChar char="–"/>
              <a:defRPr lang="en-US" sz="120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36575" indent="-179388" algn="l" defTabSz="815780" rtl="0" fontAlgn="base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ts val="1200"/>
              <a:buFont typeface="Symbol"/>
              <a:buChar char="-"/>
              <a:defRPr lang="en-US" sz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fontAlgn="base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ts val="1200"/>
              <a:buFont typeface="Symbol"/>
              <a:buChar char="-"/>
              <a:defRPr lang="en-GB" sz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5908" y="1900800"/>
            <a:ext cx="8649969" cy="4583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fontAlgn="base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SzPct val="150000"/>
              <a:buFontTx/>
              <a:buNone/>
              <a:tabLst/>
              <a:defRPr lang="en-US" sz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fontAlgn="base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  <a:buFont typeface="Wingdings" pitchFamily="2" charset="2"/>
              <a:buChar char="n"/>
              <a:defRPr lang="en-US" sz="120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7188" indent="-177800" algn="l" defTabSz="815780" rtl="0" fontAlgn="base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ts val="1200"/>
              <a:buFont typeface="Arial" pitchFamily="34" charset="0"/>
              <a:buChar char="–"/>
              <a:defRPr lang="en-US" sz="120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36575" indent="-179388" algn="l" defTabSz="815780" rtl="0" fontAlgn="base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ts val="1200"/>
              <a:buFont typeface="Symbol"/>
              <a:buChar char="-"/>
              <a:defRPr lang="en-US" sz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fontAlgn="base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ts val="1200"/>
              <a:buFont typeface="Symbol"/>
              <a:buChar char="-"/>
              <a:defRPr lang="en-GB" sz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1684068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4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10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11" name="Slide Header Placeholder"/>
          <p:cNvSpPr txBox="1">
            <a:spLocks/>
          </p:cNvSpPr>
          <p:nvPr/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0" marR="0" lvl="0" indent="0" algn="l" defTabSz="957263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MS PGothic" pitchFamily="34" charset="-128"/>
                <a:cs typeface="Arial Unicode MS" pitchFamily="34" charset="-128"/>
              </a:rPr>
              <a:t>Main text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MS PGothic" pitchFamily="34" charset="-128"/>
              <a:cs typeface="Arial Unicode MS" pitchFamily="34" charset="-128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  <p:sp>
        <p:nvSpPr>
          <p:cNvPr id="13" name="Slide Header Placeholder"/>
          <p:cNvSpPr txBox="1">
            <a:spLocks/>
          </p:cNvSpPr>
          <p:nvPr userDrawn="1"/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0" marR="0" lvl="0" indent="0" algn="l" defTabSz="957263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MS PGothic" pitchFamily="34" charset="-128"/>
                <a:cs typeface="Arial Unicode MS" pitchFamily="34" charset="-128"/>
              </a:rPr>
              <a:t>Main text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MS PGothic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5907" y="1900800"/>
            <a:ext cx="4256862" cy="4583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9" hasCustomPrompt="1"/>
          </p:nvPr>
        </p:nvSpPr>
        <p:spPr>
          <a:xfrm>
            <a:off x="4635692" y="1900800"/>
            <a:ext cx="4256862" cy="4583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7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10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7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4635714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1" name="Slide Header Placeholder"/>
          <p:cNvSpPr txBox="1">
            <a:spLocks/>
          </p:cNvSpPr>
          <p:nvPr/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0" marR="0" lvl="0" indent="0" algn="l" defTabSz="957263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MS PGothic" pitchFamily="34" charset="-128"/>
                <a:cs typeface="Arial Unicode MS" pitchFamily="34" charset="-128"/>
              </a:rPr>
              <a:t>Main text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MS PGothic" pitchFamily="34" charset="-128"/>
              <a:cs typeface="Arial Unicode MS" pitchFamily="34" charset="-128"/>
            </a:endParaRP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  <p:sp>
        <p:nvSpPr>
          <p:cNvPr id="16" name="Slide Header Placeholder"/>
          <p:cNvSpPr txBox="1">
            <a:spLocks/>
          </p:cNvSpPr>
          <p:nvPr userDrawn="1"/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0" marR="0" lvl="0" indent="0" algn="l" defTabSz="957263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MS PGothic" pitchFamily="34" charset="-128"/>
                <a:cs typeface="Arial Unicode MS" pitchFamily="34" charset="-128"/>
              </a:rPr>
              <a:t>Main text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MS PGothic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Freeform 45"/>
          <p:cNvSpPr>
            <a:spLocks noChangeAspect="1"/>
          </p:cNvSpPr>
          <p:nvPr/>
        </p:nvSpPr>
        <p:spPr bwMode="auto">
          <a:xfrm>
            <a:off x="1522729" y="0"/>
            <a:ext cx="7626008" cy="842400"/>
          </a:xfrm>
          <a:custGeom>
            <a:avLst/>
            <a:gdLst/>
            <a:ahLst/>
            <a:cxnLst>
              <a:cxn ang="0">
                <a:pos x="0" y="85"/>
              </a:cxn>
              <a:cxn ang="0">
                <a:pos x="81" y="265"/>
              </a:cxn>
              <a:cxn ang="0">
                <a:pos x="2399" y="265"/>
              </a:cxn>
              <a:cxn ang="0">
                <a:pos x="2399" y="0"/>
              </a:cxn>
              <a:cxn ang="0">
                <a:pos x="37" y="0"/>
              </a:cxn>
              <a:cxn ang="0">
                <a:pos x="0" y="85"/>
              </a:cxn>
            </a:cxnLst>
            <a:rect l="0" t="0" r="r" b="b"/>
            <a:pathLst>
              <a:path w="2399" h="265">
                <a:moveTo>
                  <a:pt x="0" y="85"/>
                </a:moveTo>
                <a:cubicBezTo>
                  <a:pt x="27" y="145"/>
                  <a:pt x="54" y="205"/>
                  <a:pt x="81" y="265"/>
                </a:cubicBezTo>
                <a:cubicBezTo>
                  <a:pt x="2399" y="265"/>
                  <a:pt x="2399" y="265"/>
                  <a:pt x="2399" y="265"/>
                </a:cubicBezTo>
                <a:cubicBezTo>
                  <a:pt x="2399" y="0"/>
                  <a:pt x="2399" y="0"/>
                  <a:pt x="2399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25" y="28"/>
                  <a:pt x="12" y="57"/>
                  <a:pt x="0" y="85"/>
                </a:cubicBezTo>
                <a:close/>
              </a:path>
            </a:pathLst>
          </a:custGeom>
          <a:solidFill>
            <a:srgbClr val="C1C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80800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B1F92669-E9AC-495A-9485-4D654D029480}" type="slidenum">
              <a:rPr lang="en-GB" smtClean="0"/>
              <a:pPr algn="r"/>
              <a:t>‹#›</a:t>
            </a:fld>
            <a:endParaRPr lang="en-GB" dirty="0"/>
          </a:p>
        </p:txBody>
      </p:sp>
      <p:pic>
        <p:nvPicPr>
          <p:cNvPr id="177" name="Picture 176" descr="NOMURA_A4_PMS_1797.emf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 bwMode="white">
          <a:xfrm>
            <a:off x="7599212" y="306904"/>
            <a:ext cx="1260000" cy="222805"/>
          </a:xfrm>
          <a:prstGeom prst="rect">
            <a:avLst/>
          </a:prstGeom>
        </p:spPr>
      </p:pic>
      <p:sp>
        <p:nvSpPr>
          <p:cNvPr id="179" name="Freeform 7"/>
          <p:cNvSpPr>
            <a:spLocks/>
          </p:cNvSpPr>
          <p:nvPr/>
        </p:nvSpPr>
        <p:spPr bwMode="auto">
          <a:xfrm>
            <a:off x="1349692" y="396875"/>
            <a:ext cx="325438" cy="446088"/>
          </a:xfrm>
          <a:custGeom>
            <a:avLst/>
            <a:gdLst/>
            <a:ahLst/>
            <a:cxnLst>
              <a:cxn ang="0">
                <a:pos x="77" y="0"/>
              </a:cxn>
              <a:cxn ang="0">
                <a:pos x="0" y="179"/>
              </a:cxn>
              <a:cxn ang="0">
                <a:pos x="48" y="281"/>
              </a:cxn>
              <a:cxn ang="0">
                <a:pos x="205" y="281"/>
              </a:cxn>
              <a:cxn ang="0">
                <a:pos x="77" y="0"/>
              </a:cxn>
            </a:cxnLst>
            <a:rect l="0" t="0" r="r" b="b"/>
            <a:pathLst>
              <a:path w="205" h="281">
                <a:moveTo>
                  <a:pt x="77" y="0"/>
                </a:moveTo>
                <a:lnTo>
                  <a:pt x="0" y="179"/>
                </a:lnTo>
                <a:lnTo>
                  <a:pt x="48" y="281"/>
                </a:lnTo>
                <a:lnTo>
                  <a:pt x="205" y="281"/>
                </a:lnTo>
                <a:lnTo>
                  <a:pt x="77" y="0"/>
                </a:lnTo>
                <a:close/>
              </a:path>
            </a:pathLst>
          </a:custGeom>
          <a:solidFill>
            <a:srgbClr val="D5D5D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0" name="Freeform 8"/>
          <p:cNvSpPr>
            <a:spLocks/>
          </p:cNvSpPr>
          <p:nvPr/>
        </p:nvSpPr>
        <p:spPr bwMode="auto">
          <a:xfrm>
            <a:off x="1344930" y="396875"/>
            <a:ext cx="325438" cy="446088"/>
          </a:xfrm>
          <a:custGeom>
            <a:avLst/>
            <a:gdLst/>
            <a:ahLst/>
            <a:cxnLst>
              <a:cxn ang="0">
                <a:pos x="77" y="0"/>
              </a:cxn>
              <a:cxn ang="0">
                <a:pos x="0" y="179"/>
              </a:cxn>
              <a:cxn ang="0">
                <a:pos x="48" y="281"/>
              </a:cxn>
              <a:cxn ang="0">
                <a:pos x="205" y="281"/>
              </a:cxn>
              <a:cxn ang="0">
                <a:pos x="77" y="0"/>
              </a:cxn>
            </a:cxnLst>
            <a:rect l="0" t="0" r="r" b="b"/>
            <a:pathLst>
              <a:path w="205" h="281">
                <a:moveTo>
                  <a:pt x="77" y="0"/>
                </a:moveTo>
                <a:lnTo>
                  <a:pt x="0" y="179"/>
                </a:lnTo>
                <a:lnTo>
                  <a:pt x="48" y="281"/>
                </a:lnTo>
                <a:lnTo>
                  <a:pt x="205" y="281"/>
                </a:lnTo>
                <a:lnTo>
                  <a:pt x="7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1" name="Freeform 9"/>
          <p:cNvSpPr>
            <a:spLocks/>
          </p:cNvSpPr>
          <p:nvPr/>
        </p:nvSpPr>
        <p:spPr bwMode="auto">
          <a:xfrm>
            <a:off x="1305242" y="0"/>
            <a:ext cx="222250" cy="396875"/>
          </a:xfrm>
          <a:custGeom>
            <a:avLst/>
            <a:gdLst/>
            <a:ahLst/>
            <a:cxnLst>
              <a:cxn ang="0">
                <a:pos x="67" y="0"/>
              </a:cxn>
              <a:cxn ang="0">
                <a:pos x="0" y="0"/>
              </a:cxn>
              <a:cxn ang="0">
                <a:pos x="0" y="6"/>
              </a:cxn>
              <a:cxn ang="0">
                <a:pos x="105" y="250"/>
              </a:cxn>
              <a:cxn ang="0">
                <a:pos x="140" y="170"/>
              </a:cxn>
              <a:cxn ang="0">
                <a:pos x="67" y="0"/>
              </a:cxn>
            </a:cxnLst>
            <a:rect l="0" t="0" r="r" b="b"/>
            <a:pathLst>
              <a:path w="140" h="250">
                <a:moveTo>
                  <a:pt x="67" y="0"/>
                </a:moveTo>
                <a:lnTo>
                  <a:pt x="0" y="0"/>
                </a:lnTo>
                <a:lnTo>
                  <a:pt x="0" y="6"/>
                </a:lnTo>
                <a:lnTo>
                  <a:pt x="105" y="250"/>
                </a:lnTo>
                <a:lnTo>
                  <a:pt x="140" y="170"/>
                </a:lnTo>
                <a:lnTo>
                  <a:pt x="67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2" name="Freeform 10"/>
          <p:cNvSpPr>
            <a:spLocks/>
          </p:cNvSpPr>
          <p:nvPr/>
        </p:nvSpPr>
        <p:spPr bwMode="auto">
          <a:xfrm>
            <a:off x="1300480" y="0"/>
            <a:ext cx="222250" cy="396875"/>
          </a:xfrm>
          <a:custGeom>
            <a:avLst/>
            <a:gdLst/>
            <a:ahLst/>
            <a:cxnLst>
              <a:cxn ang="0">
                <a:pos x="67" y="0"/>
              </a:cxn>
              <a:cxn ang="0">
                <a:pos x="0" y="0"/>
              </a:cxn>
              <a:cxn ang="0">
                <a:pos x="0" y="6"/>
              </a:cxn>
              <a:cxn ang="0">
                <a:pos x="105" y="250"/>
              </a:cxn>
              <a:cxn ang="0">
                <a:pos x="140" y="170"/>
              </a:cxn>
              <a:cxn ang="0">
                <a:pos x="67" y="0"/>
              </a:cxn>
            </a:cxnLst>
            <a:rect l="0" t="0" r="r" b="b"/>
            <a:pathLst>
              <a:path w="140" h="250">
                <a:moveTo>
                  <a:pt x="67" y="0"/>
                </a:moveTo>
                <a:lnTo>
                  <a:pt x="0" y="0"/>
                </a:lnTo>
                <a:lnTo>
                  <a:pt x="0" y="6"/>
                </a:lnTo>
                <a:lnTo>
                  <a:pt x="105" y="250"/>
                </a:lnTo>
                <a:lnTo>
                  <a:pt x="140" y="170"/>
                </a:lnTo>
                <a:lnTo>
                  <a:pt x="6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3" name="Freeform 11"/>
          <p:cNvSpPr>
            <a:spLocks/>
          </p:cNvSpPr>
          <p:nvPr/>
        </p:nvSpPr>
        <p:spPr bwMode="auto">
          <a:xfrm>
            <a:off x="943292" y="284163"/>
            <a:ext cx="411163" cy="558800"/>
          </a:xfrm>
          <a:custGeom>
            <a:avLst/>
            <a:gdLst/>
            <a:ahLst/>
            <a:cxnLst>
              <a:cxn ang="0">
                <a:pos x="154" y="0"/>
              </a:cxn>
              <a:cxn ang="0">
                <a:pos x="0" y="352"/>
              </a:cxn>
              <a:cxn ang="0">
                <a:pos x="215" y="352"/>
              </a:cxn>
              <a:cxn ang="0">
                <a:pos x="259" y="250"/>
              </a:cxn>
              <a:cxn ang="0">
                <a:pos x="154" y="0"/>
              </a:cxn>
            </a:cxnLst>
            <a:rect l="0" t="0" r="r" b="b"/>
            <a:pathLst>
              <a:path w="259" h="352">
                <a:moveTo>
                  <a:pt x="154" y="0"/>
                </a:moveTo>
                <a:lnTo>
                  <a:pt x="0" y="352"/>
                </a:lnTo>
                <a:lnTo>
                  <a:pt x="215" y="352"/>
                </a:lnTo>
                <a:lnTo>
                  <a:pt x="259" y="250"/>
                </a:lnTo>
                <a:lnTo>
                  <a:pt x="154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4" name="Freeform 12"/>
          <p:cNvSpPr>
            <a:spLocks/>
          </p:cNvSpPr>
          <p:nvPr/>
        </p:nvSpPr>
        <p:spPr bwMode="auto">
          <a:xfrm>
            <a:off x="933768" y="284163"/>
            <a:ext cx="411163" cy="558800"/>
          </a:xfrm>
          <a:custGeom>
            <a:avLst/>
            <a:gdLst/>
            <a:ahLst/>
            <a:cxnLst>
              <a:cxn ang="0">
                <a:pos x="154" y="0"/>
              </a:cxn>
              <a:cxn ang="0">
                <a:pos x="0" y="352"/>
              </a:cxn>
              <a:cxn ang="0">
                <a:pos x="215" y="352"/>
              </a:cxn>
              <a:cxn ang="0">
                <a:pos x="259" y="250"/>
              </a:cxn>
              <a:cxn ang="0">
                <a:pos x="154" y="0"/>
              </a:cxn>
            </a:cxnLst>
            <a:rect l="0" t="0" r="r" b="b"/>
            <a:pathLst>
              <a:path w="259" h="352">
                <a:moveTo>
                  <a:pt x="154" y="0"/>
                </a:moveTo>
                <a:lnTo>
                  <a:pt x="0" y="352"/>
                </a:lnTo>
                <a:lnTo>
                  <a:pt x="215" y="352"/>
                </a:lnTo>
                <a:lnTo>
                  <a:pt x="259" y="250"/>
                </a:lnTo>
                <a:lnTo>
                  <a:pt x="15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5" name="Freeform 13"/>
          <p:cNvSpPr>
            <a:spLocks/>
          </p:cNvSpPr>
          <p:nvPr/>
        </p:nvSpPr>
        <p:spPr bwMode="auto">
          <a:xfrm>
            <a:off x="273366" y="0"/>
            <a:ext cx="796925" cy="842963"/>
          </a:xfrm>
          <a:custGeom>
            <a:avLst/>
            <a:gdLst/>
            <a:ahLst/>
            <a:cxnLst>
              <a:cxn ang="0">
                <a:pos x="502" y="0"/>
              </a:cxn>
              <a:cxn ang="0">
                <a:pos x="224" y="0"/>
              </a:cxn>
              <a:cxn ang="0">
                <a:pos x="0" y="531"/>
              </a:cxn>
              <a:cxn ang="0">
                <a:pos x="275" y="531"/>
              </a:cxn>
              <a:cxn ang="0">
                <a:pos x="502" y="0"/>
              </a:cxn>
            </a:cxnLst>
            <a:rect l="0" t="0" r="r" b="b"/>
            <a:pathLst>
              <a:path w="502" h="531">
                <a:moveTo>
                  <a:pt x="502" y="0"/>
                </a:moveTo>
                <a:lnTo>
                  <a:pt x="224" y="0"/>
                </a:lnTo>
                <a:lnTo>
                  <a:pt x="0" y="531"/>
                </a:lnTo>
                <a:lnTo>
                  <a:pt x="275" y="531"/>
                </a:lnTo>
                <a:lnTo>
                  <a:pt x="502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6" name="Freeform 14"/>
          <p:cNvSpPr>
            <a:spLocks/>
          </p:cNvSpPr>
          <p:nvPr/>
        </p:nvSpPr>
        <p:spPr bwMode="auto">
          <a:xfrm>
            <a:off x="259080" y="0"/>
            <a:ext cx="796925" cy="842963"/>
          </a:xfrm>
          <a:custGeom>
            <a:avLst/>
            <a:gdLst/>
            <a:ahLst/>
            <a:cxnLst>
              <a:cxn ang="0">
                <a:pos x="502" y="0"/>
              </a:cxn>
              <a:cxn ang="0">
                <a:pos x="224" y="0"/>
              </a:cxn>
              <a:cxn ang="0">
                <a:pos x="0" y="531"/>
              </a:cxn>
              <a:cxn ang="0">
                <a:pos x="275" y="531"/>
              </a:cxn>
              <a:cxn ang="0">
                <a:pos x="502" y="0"/>
              </a:cxn>
            </a:cxnLst>
            <a:rect l="0" t="0" r="r" b="b"/>
            <a:pathLst>
              <a:path w="502" h="531">
                <a:moveTo>
                  <a:pt x="502" y="0"/>
                </a:moveTo>
                <a:lnTo>
                  <a:pt x="224" y="0"/>
                </a:lnTo>
                <a:lnTo>
                  <a:pt x="0" y="531"/>
                </a:lnTo>
                <a:lnTo>
                  <a:pt x="275" y="531"/>
                </a:lnTo>
                <a:lnTo>
                  <a:pt x="50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7" name="Freeform 15"/>
          <p:cNvSpPr>
            <a:spLocks/>
          </p:cNvSpPr>
          <p:nvPr/>
        </p:nvSpPr>
        <p:spPr bwMode="auto">
          <a:xfrm>
            <a:off x="1406843" y="0"/>
            <a:ext cx="233363" cy="2698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3" y="170"/>
              </a:cxn>
              <a:cxn ang="0">
                <a:pos x="147" y="0"/>
              </a:cxn>
              <a:cxn ang="0">
                <a:pos x="0" y="0"/>
              </a:cxn>
            </a:cxnLst>
            <a:rect l="0" t="0" r="r" b="b"/>
            <a:pathLst>
              <a:path w="147" h="170">
                <a:moveTo>
                  <a:pt x="0" y="0"/>
                </a:moveTo>
                <a:lnTo>
                  <a:pt x="73" y="170"/>
                </a:lnTo>
                <a:lnTo>
                  <a:pt x="147" y="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8" name="Freeform 16"/>
          <p:cNvSpPr>
            <a:spLocks/>
          </p:cNvSpPr>
          <p:nvPr/>
        </p:nvSpPr>
        <p:spPr bwMode="auto">
          <a:xfrm>
            <a:off x="1406843" y="0"/>
            <a:ext cx="233363" cy="2698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3" y="170"/>
              </a:cxn>
              <a:cxn ang="0">
                <a:pos x="147" y="0"/>
              </a:cxn>
              <a:cxn ang="0">
                <a:pos x="0" y="0"/>
              </a:cxn>
            </a:cxnLst>
            <a:rect l="0" t="0" r="r" b="b"/>
            <a:pathLst>
              <a:path w="147" h="170">
                <a:moveTo>
                  <a:pt x="0" y="0"/>
                </a:moveTo>
                <a:lnTo>
                  <a:pt x="73" y="170"/>
                </a:lnTo>
                <a:lnTo>
                  <a:pt x="147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9" name="Freeform 17"/>
          <p:cNvSpPr>
            <a:spLocks/>
          </p:cNvSpPr>
          <p:nvPr/>
        </p:nvSpPr>
        <p:spPr bwMode="auto">
          <a:xfrm>
            <a:off x="1409224" y="0"/>
            <a:ext cx="233363" cy="269875"/>
          </a:xfrm>
          <a:custGeom>
            <a:avLst/>
            <a:gdLst/>
            <a:ahLst/>
            <a:cxnLst>
              <a:cxn ang="0">
                <a:pos x="147" y="0"/>
              </a:cxn>
              <a:cxn ang="0">
                <a:pos x="0" y="0"/>
              </a:cxn>
              <a:cxn ang="0">
                <a:pos x="73" y="170"/>
              </a:cxn>
              <a:cxn ang="0">
                <a:pos x="147" y="0"/>
              </a:cxn>
            </a:cxnLst>
            <a:rect l="0" t="0" r="r" b="b"/>
            <a:pathLst>
              <a:path w="147" h="170">
                <a:moveTo>
                  <a:pt x="147" y="0"/>
                </a:moveTo>
                <a:lnTo>
                  <a:pt x="0" y="0"/>
                </a:lnTo>
                <a:lnTo>
                  <a:pt x="73" y="170"/>
                </a:lnTo>
                <a:lnTo>
                  <a:pt x="147" y="0"/>
                </a:lnTo>
                <a:close/>
              </a:path>
            </a:pathLst>
          </a:custGeom>
          <a:solidFill>
            <a:srgbClr val="9B9B9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0" name="Freeform 18"/>
          <p:cNvSpPr>
            <a:spLocks/>
          </p:cNvSpPr>
          <p:nvPr/>
        </p:nvSpPr>
        <p:spPr bwMode="auto">
          <a:xfrm>
            <a:off x="1406843" y="0"/>
            <a:ext cx="233363" cy="269875"/>
          </a:xfrm>
          <a:custGeom>
            <a:avLst/>
            <a:gdLst/>
            <a:ahLst/>
            <a:cxnLst>
              <a:cxn ang="0">
                <a:pos x="147" y="0"/>
              </a:cxn>
              <a:cxn ang="0">
                <a:pos x="0" y="0"/>
              </a:cxn>
              <a:cxn ang="0">
                <a:pos x="73" y="170"/>
              </a:cxn>
              <a:cxn ang="0">
                <a:pos x="147" y="0"/>
              </a:cxn>
            </a:cxnLst>
            <a:rect l="0" t="0" r="r" b="b"/>
            <a:pathLst>
              <a:path w="147" h="170">
                <a:moveTo>
                  <a:pt x="147" y="0"/>
                </a:moveTo>
                <a:lnTo>
                  <a:pt x="0" y="0"/>
                </a:lnTo>
                <a:lnTo>
                  <a:pt x="73" y="170"/>
                </a:lnTo>
                <a:lnTo>
                  <a:pt x="14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1" name="Freeform 19"/>
          <p:cNvSpPr>
            <a:spLocks/>
          </p:cNvSpPr>
          <p:nvPr/>
        </p:nvSpPr>
        <p:spPr bwMode="auto">
          <a:xfrm>
            <a:off x="1185386" y="9525"/>
            <a:ext cx="288925" cy="671513"/>
          </a:xfrm>
          <a:custGeom>
            <a:avLst/>
            <a:gdLst/>
            <a:ahLst/>
            <a:cxnLst>
              <a:cxn ang="0">
                <a:pos x="77" y="0"/>
              </a:cxn>
              <a:cxn ang="0">
                <a:pos x="0" y="173"/>
              </a:cxn>
              <a:cxn ang="0">
                <a:pos x="105" y="423"/>
              </a:cxn>
              <a:cxn ang="0">
                <a:pos x="182" y="244"/>
              </a:cxn>
              <a:cxn ang="0">
                <a:pos x="77" y="0"/>
              </a:cxn>
            </a:cxnLst>
            <a:rect l="0" t="0" r="r" b="b"/>
            <a:pathLst>
              <a:path w="182" h="423">
                <a:moveTo>
                  <a:pt x="77" y="0"/>
                </a:moveTo>
                <a:lnTo>
                  <a:pt x="0" y="173"/>
                </a:lnTo>
                <a:lnTo>
                  <a:pt x="105" y="423"/>
                </a:lnTo>
                <a:lnTo>
                  <a:pt x="182" y="244"/>
                </a:lnTo>
                <a:lnTo>
                  <a:pt x="77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2" name="Freeform 20"/>
          <p:cNvSpPr>
            <a:spLocks/>
          </p:cNvSpPr>
          <p:nvPr/>
        </p:nvSpPr>
        <p:spPr bwMode="auto">
          <a:xfrm>
            <a:off x="1178243" y="9525"/>
            <a:ext cx="288925" cy="671513"/>
          </a:xfrm>
          <a:custGeom>
            <a:avLst/>
            <a:gdLst/>
            <a:ahLst/>
            <a:cxnLst>
              <a:cxn ang="0">
                <a:pos x="77" y="0"/>
              </a:cxn>
              <a:cxn ang="0">
                <a:pos x="0" y="173"/>
              </a:cxn>
              <a:cxn ang="0">
                <a:pos x="105" y="423"/>
              </a:cxn>
              <a:cxn ang="0">
                <a:pos x="182" y="244"/>
              </a:cxn>
              <a:cxn ang="0">
                <a:pos x="77" y="0"/>
              </a:cxn>
            </a:cxnLst>
            <a:rect l="0" t="0" r="r" b="b"/>
            <a:pathLst>
              <a:path w="182" h="423">
                <a:moveTo>
                  <a:pt x="77" y="0"/>
                </a:moveTo>
                <a:lnTo>
                  <a:pt x="0" y="173"/>
                </a:lnTo>
                <a:lnTo>
                  <a:pt x="105" y="423"/>
                </a:lnTo>
                <a:lnTo>
                  <a:pt x="182" y="244"/>
                </a:lnTo>
                <a:lnTo>
                  <a:pt x="7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3" name="Freeform 21"/>
          <p:cNvSpPr>
            <a:spLocks/>
          </p:cNvSpPr>
          <p:nvPr/>
        </p:nvSpPr>
        <p:spPr bwMode="auto">
          <a:xfrm>
            <a:off x="1294130" y="0"/>
            <a:ext cx="6350" cy="9525"/>
          </a:xfrm>
          <a:custGeom>
            <a:avLst/>
            <a:gdLst/>
            <a:ahLst/>
            <a:cxnLst>
              <a:cxn ang="0">
                <a:pos x="4" y="0"/>
              </a:cxn>
              <a:cxn ang="0">
                <a:pos x="0" y="0"/>
              </a:cxn>
              <a:cxn ang="0">
                <a:pos x="4" y="6"/>
              </a:cxn>
              <a:cxn ang="0">
                <a:pos x="4" y="0"/>
              </a:cxn>
            </a:cxnLst>
            <a:rect l="0" t="0" r="r" b="b"/>
            <a:pathLst>
              <a:path w="4" h="6">
                <a:moveTo>
                  <a:pt x="4" y="0"/>
                </a:moveTo>
                <a:lnTo>
                  <a:pt x="0" y="0"/>
                </a:lnTo>
                <a:lnTo>
                  <a:pt x="4" y="6"/>
                </a:lnTo>
                <a:lnTo>
                  <a:pt x="4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4" name="Freeform 22"/>
          <p:cNvSpPr>
            <a:spLocks/>
          </p:cNvSpPr>
          <p:nvPr/>
        </p:nvSpPr>
        <p:spPr bwMode="auto">
          <a:xfrm>
            <a:off x="1294130" y="0"/>
            <a:ext cx="6350" cy="9525"/>
          </a:xfrm>
          <a:custGeom>
            <a:avLst/>
            <a:gdLst/>
            <a:ahLst/>
            <a:cxnLst>
              <a:cxn ang="0">
                <a:pos x="4" y="0"/>
              </a:cxn>
              <a:cxn ang="0">
                <a:pos x="0" y="0"/>
              </a:cxn>
              <a:cxn ang="0">
                <a:pos x="4" y="6"/>
              </a:cxn>
              <a:cxn ang="0">
                <a:pos x="4" y="0"/>
              </a:cxn>
            </a:cxnLst>
            <a:rect l="0" t="0" r="r" b="b"/>
            <a:pathLst>
              <a:path w="4" h="6">
                <a:moveTo>
                  <a:pt x="4" y="0"/>
                </a:moveTo>
                <a:lnTo>
                  <a:pt x="0" y="0"/>
                </a:lnTo>
                <a:lnTo>
                  <a:pt x="4" y="6"/>
                </a:lnTo>
                <a:lnTo>
                  <a:pt x="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5" name="Freeform 23"/>
          <p:cNvSpPr>
            <a:spLocks/>
          </p:cNvSpPr>
          <p:nvPr/>
        </p:nvSpPr>
        <p:spPr bwMode="auto">
          <a:xfrm>
            <a:off x="707548" y="0"/>
            <a:ext cx="482600" cy="842963"/>
          </a:xfrm>
          <a:custGeom>
            <a:avLst/>
            <a:gdLst/>
            <a:ahLst/>
            <a:cxnLst>
              <a:cxn ang="0">
                <a:pos x="227" y="0"/>
              </a:cxn>
              <a:cxn ang="0">
                <a:pos x="227" y="0"/>
              </a:cxn>
              <a:cxn ang="0">
                <a:pos x="0" y="531"/>
              </a:cxn>
              <a:cxn ang="0">
                <a:pos x="150" y="531"/>
              </a:cxn>
              <a:cxn ang="0">
                <a:pos x="304" y="179"/>
              </a:cxn>
              <a:cxn ang="0">
                <a:pos x="227" y="0"/>
              </a:cxn>
            </a:cxnLst>
            <a:rect l="0" t="0" r="r" b="b"/>
            <a:pathLst>
              <a:path w="304" h="531">
                <a:moveTo>
                  <a:pt x="227" y="0"/>
                </a:moveTo>
                <a:lnTo>
                  <a:pt x="227" y="0"/>
                </a:lnTo>
                <a:lnTo>
                  <a:pt x="0" y="531"/>
                </a:lnTo>
                <a:lnTo>
                  <a:pt x="150" y="531"/>
                </a:lnTo>
                <a:lnTo>
                  <a:pt x="304" y="179"/>
                </a:lnTo>
                <a:lnTo>
                  <a:pt x="227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6" name="Freeform 24"/>
          <p:cNvSpPr>
            <a:spLocks/>
          </p:cNvSpPr>
          <p:nvPr/>
        </p:nvSpPr>
        <p:spPr bwMode="auto">
          <a:xfrm>
            <a:off x="695643" y="0"/>
            <a:ext cx="482600" cy="842963"/>
          </a:xfrm>
          <a:custGeom>
            <a:avLst/>
            <a:gdLst/>
            <a:ahLst/>
            <a:cxnLst>
              <a:cxn ang="0">
                <a:pos x="227" y="0"/>
              </a:cxn>
              <a:cxn ang="0">
                <a:pos x="227" y="0"/>
              </a:cxn>
              <a:cxn ang="0">
                <a:pos x="0" y="531"/>
              </a:cxn>
              <a:cxn ang="0">
                <a:pos x="150" y="531"/>
              </a:cxn>
              <a:cxn ang="0">
                <a:pos x="304" y="179"/>
              </a:cxn>
              <a:cxn ang="0">
                <a:pos x="227" y="0"/>
              </a:cxn>
            </a:cxnLst>
            <a:rect l="0" t="0" r="r" b="b"/>
            <a:pathLst>
              <a:path w="304" h="531">
                <a:moveTo>
                  <a:pt x="227" y="0"/>
                </a:moveTo>
                <a:lnTo>
                  <a:pt x="227" y="0"/>
                </a:lnTo>
                <a:lnTo>
                  <a:pt x="0" y="531"/>
                </a:lnTo>
                <a:lnTo>
                  <a:pt x="150" y="531"/>
                </a:lnTo>
                <a:lnTo>
                  <a:pt x="304" y="179"/>
                </a:lnTo>
                <a:lnTo>
                  <a:pt x="22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7" name="Freeform 25"/>
          <p:cNvSpPr>
            <a:spLocks/>
          </p:cNvSpPr>
          <p:nvPr/>
        </p:nvSpPr>
        <p:spPr bwMode="auto">
          <a:xfrm>
            <a:off x="1065529" y="0"/>
            <a:ext cx="244475" cy="284163"/>
          </a:xfrm>
          <a:custGeom>
            <a:avLst/>
            <a:gdLst/>
            <a:ahLst/>
            <a:cxnLst>
              <a:cxn ang="0">
                <a:pos x="150" y="0"/>
              </a:cxn>
              <a:cxn ang="0">
                <a:pos x="0" y="0"/>
              </a:cxn>
              <a:cxn ang="0">
                <a:pos x="77" y="179"/>
              </a:cxn>
              <a:cxn ang="0">
                <a:pos x="154" y="6"/>
              </a:cxn>
              <a:cxn ang="0">
                <a:pos x="150" y="0"/>
              </a:cxn>
            </a:cxnLst>
            <a:rect l="0" t="0" r="r" b="b"/>
            <a:pathLst>
              <a:path w="154" h="179">
                <a:moveTo>
                  <a:pt x="150" y="0"/>
                </a:moveTo>
                <a:lnTo>
                  <a:pt x="0" y="0"/>
                </a:lnTo>
                <a:lnTo>
                  <a:pt x="77" y="179"/>
                </a:lnTo>
                <a:lnTo>
                  <a:pt x="154" y="6"/>
                </a:lnTo>
                <a:lnTo>
                  <a:pt x="150" y="0"/>
                </a:lnTo>
                <a:close/>
              </a:path>
            </a:pathLst>
          </a:custGeom>
          <a:solidFill>
            <a:srgbClr val="90909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8" name="Freeform 26"/>
          <p:cNvSpPr>
            <a:spLocks/>
          </p:cNvSpPr>
          <p:nvPr/>
        </p:nvSpPr>
        <p:spPr bwMode="auto">
          <a:xfrm>
            <a:off x="1056005" y="0"/>
            <a:ext cx="244475" cy="284163"/>
          </a:xfrm>
          <a:custGeom>
            <a:avLst/>
            <a:gdLst/>
            <a:ahLst/>
            <a:cxnLst>
              <a:cxn ang="0">
                <a:pos x="150" y="0"/>
              </a:cxn>
              <a:cxn ang="0">
                <a:pos x="0" y="0"/>
              </a:cxn>
              <a:cxn ang="0">
                <a:pos x="77" y="179"/>
              </a:cxn>
              <a:cxn ang="0">
                <a:pos x="154" y="6"/>
              </a:cxn>
              <a:cxn ang="0">
                <a:pos x="150" y="0"/>
              </a:cxn>
            </a:cxnLst>
            <a:rect l="0" t="0" r="r" b="b"/>
            <a:pathLst>
              <a:path w="154" h="179">
                <a:moveTo>
                  <a:pt x="150" y="0"/>
                </a:moveTo>
                <a:lnTo>
                  <a:pt x="0" y="0"/>
                </a:lnTo>
                <a:lnTo>
                  <a:pt x="77" y="179"/>
                </a:lnTo>
                <a:lnTo>
                  <a:pt x="154" y="6"/>
                </a:lnTo>
                <a:lnTo>
                  <a:pt x="15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9" name="Rectangle 27"/>
          <p:cNvSpPr>
            <a:spLocks noChangeArrowheads="1"/>
          </p:cNvSpPr>
          <p:nvPr/>
        </p:nvSpPr>
        <p:spPr bwMode="auto">
          <a:xfrm>
            <a:off x="1056005" y="0"/>
            <a:ext cx="1588" cy="1588"/>
          </a:xfrm>
          <a:prstGeom prst="rect">
            <a:avLst/>
          </a:prstGeom>
          <a:solidFill>
            <a:srgbClr val="ACACAC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0" name="Freeform 28"/>
          <p:cNvSpPr>
            <a:spLocks/>
          </p:cNvSpPr>
          <p:nvPr/>
        </p:nvSpPr>
        <p:spPr bwMode="auto">
          <a:xfrm>
            <a:off x="1056005" y="0"/>
            <a:ext cx="1588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7" name="Freeform 45"/>
          <p:cNvSpPr>
            <a:spLocks noChangeAspect="1"/>
          </p:cNvSpPr>
          <p:nvPr userDrawn="1"/>
        </p:nvSpPr>
        <p:spPr bwMode="auto">
          <a:xfrm>
            <a:off x="1522729" y="0"/>
            <a:ext cx="7626008" cy="842400"/>
          </a:xfrm>
          <a:custGeom>
            <a:avLst/>
            <a:gdLst/>
            <a:ahLst/>
            <a:cxnLst>
              <a:cxn ang="0">
                <a:pos x="0" y="85"/>
              </a:cxn>
              <a:cxn ang="0">
                <a:pos x="81" y="265"/>
              </a:cxn>
              <a:cxn ang="0">
                <a:pos x="2399" y="265"/>
              </a:cxn>
              <a:cxn ang="0">
                <a:pos x="2399" y="0"/>
              </a:cxn>
              <a:cxn ang="0">
                <a:pos x="37" y="0"/>
              </a:cxn>
              <a:cxn ang="0">
                <a:pos x="0" y="85"/>
              </a:cxn>
            </a:cxnLst>
            <a:rect l="0" t="0" r="r" b="b"/>
            <a:pathLst>
              <a:path w="2399" h="265">
                <a:moveTo>
                  <a:pt x="0" y="85"/>
                </a:moveTo>
                <a:cubicBezTo>
                  <a:pt x="27" y="145"/>
                  <a:pt x="54" y="205"/>
                  <a:pt x="81" y="265"/>
                </a:cubicBezTo>
                <a:cubicBezTo>
                  <a:pt x="2399" y="265"/>
                  <a:pt x="2399" y="265"/>
                  <a:pt x="2399" y="265"/>
                </a:cubicBezTo>
                <a:cubicBezTo>
                  <a:pt x="2399" y="0"/>
                  <a:pt x="2399" y="0"/>
                  <a:pt x="2399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25" y="28"/>
                  <a:pt x="12" y="57"/>
                  <a:pt x="0" y="85"/>
                </a:cubicBezTo>
                <a:close/>
              </a:path>
            </a:pathLst>
          </a:custGeom>
          <a:solidFill>
            <a:srgbClr val="C1C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8" name="Picture 27" descr="NOMURA_A4_PMS_1797.emf"/>
          <p:cNvPicPr>
            <a:picLocks noChangeAspect="1"/>
          </p:cNvPicPr>
          <p:nvPr userDrawn="1"/>
        </p:nvPicPr>
        <p:blipFill>
          <a:blip r:embed="rId40" cstate="print"/>
          <a:stretch>
            <a:fillRect/>
          </a:stretch>
        </p:blipFill>
        <p:spPr bwMode="white">
          <a:xfrm>
            <a:off x="7599212" y="306904"/>
            <a:ext cx="1260000" cy="222805"/>
          </a:xfrm>
          <a:prstGeom prst="rect">
            <a:avLst/>
          </a:prstGeom>
        </p:spPr>
      </p:pic>
      <p:sp>
        <p:nvSpPr>
          <p:cNvPr id="29" name="Freeform 7"/>
          <p:cNvSpPr>
            <a:spLocks/>
          </p:cNvSpPr>
          <p:nvPr userDrawn="1"/>
        </p:nvSpPr>
        <p:spPr bwMode="auto">
          <a:xfrm>
            <a:off x="1349692" y="396875"/>
            <a:ext cx="325438" cy="446088"/>
          </a:xfrm>
          <a:custGeom>
            <a:avLst/>
            <a:gdLst/>
            <a:ahLst/>
            <a:cxnLst>
              <a:cxn ang="0">
                <a:pos x="77" y="0"/>
              </a:cxn>
              <a:cxn ang="0">
                <a:pos x="0" y="179"/>
              </a:cxn>
              <a:cxn ang="0">
                <a:pos x="48" y="281"/>
              </a:cxn>
              <a:cxn ang="0">
                <a:pos x="205" y="281"/>
              </a:cxn>
              <a:cxn ang="0">
                <a:pos x="77" y="0"/>
              </a:cxn>
            </a:cxnLst>
            <a:rect l="0" t="0" r="r" b="b"/>
            <a:pathLst>
              <a:path w="205" h="281">
                <a:moveTo>
                  <a:pt x="77" y="0"/>
                </a:moveTo>
                <a:lnTo>
                  <a:pt x="0" y="179"/>
                </a:lnTo>
                <a:lnTo>
                  <a:pt x="48" y="281"/>
                </a:lnTo>
                <a:lnTo>
                  <a:pt x="205" y="281"/>
                </a:lnTo>
                <a:lnTo>
                  <a:pt x="77" y="0"/>
                </a:lnTo>
                <a:close/>
              </a:path>
            </a:pathLst>
          </a:custGeom>
          <a:solidFill>
            <a:srgbClr val="D5D5D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0" name="Freeform 8"/>
          <p:cNvSpPr>
            <a:spLocks/>
          </p:cNvSpPr>
          <p:nvPr userDrawn="1"/>
        </p:nvSpPr>
        <p:spPr bwMode="auto">
          <a:xfrm>
            <a:off x="1344930" y="396875"/>
            <a:ext cx="325438" cy="446088"/>
          </a:xfrm>
          <a:custGeom>
            <a:avLst/>
            <a:gdLst/>
            <a:ahLst/>
            <a:cxnLst>
              <a:cxn ang="0">
                <a:pos x="77" y="0"/>
              </a:cxn>
              <a:cxn ang="0">
                <a:pos x="0" y="179"/>
              </a:cxn>
              <a:cxn ang="0">
                <a:pos x="48" y="281"/>
              </a:cxn>
              <a:cxn ang="0">
                <a:pos x="205" y="281"/>
              </a:cxn>
              <a:cxn ang="0">
                <a:pos x="77" y="0"/>
              </a:cxn>
            </a:cxnLst>
            <a:rect l="0" t="0" r="r" b="b"/>
            <a:pathLst>
              <a:path w="205" h="281">
                <a:moveTo>
                  <a:pt x="77" y="0"/>
                </a:moveTo>
                <a:lnTo>
                  <a:pt x="0" y="179"/>
                </a:lnTo>
                <a:lnTo>
                  <a:pt x="48" y="281"/>
                </a:lnTo>
                <a:lnTo>
                  <a:pt x="205" y="281"/>
                </a:lnTo>
                <a:lnTo>
                  <a:pt x="7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1" name="Freeform 9"/>
          <p:cNvSpPr>
            <a:spLocks/>
          </p:cNvSpPr>
          <p:nvPr userDrawn="1"/>
        </p:nvSpPr>
        <p:spPr bwMode="auto">
          <a:xfrm>
            <a:off x="1305242" y="0"/>
            <a:ext cx="222250" cy="396875"/>
          </a:xfrm>
          <a:custGeom>
            <a:avLst/>
            <a:gdLst/>
            <a:ahLst/>
            <a:cxnLst>
              <a:cxn ang="0">
                <a:pos x="67" y="0"/>
              </a:cxn>
              <a:cxn ang="0">
                <a:pos x="0" y="0"/>
              </a:cxn>
              <a:cxn ang="0">
                <a:pos x="0" y="6"/>
              </a:cxn>
              <a:cxn ang="0">
                <a:pos x="105" y="250"/>
              </a:cxn>
              <a:cxn ang="0">
                <a:pos x="140" y="170"/>
              </a:cxn>
              <a:cxn ang="0">
                <a:pos x="67" y="0"/>
              </a:cxn>
            </a:cxnLst>
            <a:rect l="0" t="0" r="r" b="b"/>
            <a:pathLst>
              <a:path w="140" h="250">
                <a:moveTo>
                  <a:pt x="67" y="0"/>
                </a:moveTo>
                <a:lnTo>
                  <a:pt x="0" y="0"/>
                </a:lnTo>
                <a:lnTo>
                  <a:pt x="0" y="6"/>
                </a:lnTo>
                <a:lnTo>
                  <a:pt x="105" y="250"/>
                </a:lnTo>
                <a:lnTo>
                  <a:pt x="140" y="170"/>
                </a:lnTo>
                <a:lnTo>
                  <a:pt x="67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2" name="Freeform 10"/>
          <p:cNvSpPr>
            <a:spLocks/>
          </p:cNvSpPr>
          <p:nvPr userDrawn="1"/>
        </p:nvSpPr>
        <p:spPr bwMode="auto">
          <a:xfrm>
            <a:off x="1300480" y="0"/>
            <a:ext cx="222250" cy="396875"/>
          </a:xfrm>
          <a:custGeom>
            <a:avLst/>
            <a:gdLst/>
            <a:ahLst/>
            <a:cxnLst>
              <a:cxn ang="0">
                <a:pos x="67" y="0"/>
              </a:cxn>
              <a:cxn ang="0">
                <a:pos x="0" y="0"/>
              </a:cxn>
              <a:cxn ang="0">
                <a:pos x="0" y="6"/>
              </a:cxn>
              <a:cxn ang="0">
                <a:pos x="105" y="250"/>
              </a:cxn>
              <a:cxn ang="0">
                <a:pos x="140" y="170"/>
              </a:cxn>
              <a:cxn ang="0">
                <a:pos x="67" y="0"/>
              </a:cxn>
            </a:cxnLst>
            <a:rect l="0" t="0" r="r" b="b"/>
            <a:pathLst>
              <a:path w="140" h="250">
                <a:moveTo>
                  <a:pt x="67" y="0"/>
                </a:moveTo>
                <a:lnTo>
                  <a:pt x="0" y="0"/>
                </a:lnTo>
                <a:lnTo>
                  <a:pt x="0" y="6"/>
                </a:lnTo>
                <a:lnTo>
                  <a:pt x="105" y="250"/>
                </a:lnTo>
                <a:lnTo>
                  <a:pt x="140" y="170"/>
                </a:lnTo>
                <a:lnTo>
                  <a:pt x="6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3" name="Freeform 11"/>
          <p:cNvSpPr>
            <a:spLocks/>
          </p:cNvSpPr>
          <p:nvPr userDrawn="1"/>
        </p:nvSpPr>
        <p:spPr bwMode="auto">
          <a:xfrm>
            <a:off x="943292" y="284163"/>
            <a:ext cx="411163" cy="558800"/>
          </a:xfrm>
          <a:custGeom>
            <a:avLst/>
            <a:gdLst/>
            <a:ahLst/>
            <a:cxnLst>
              <a:cxn ang="0">
                <a:pos x="154" y="0"/>
              </a:cxn>
              <a:cxn ang="0">
                <a:pos x="0" y="352"/>
              </a:cxn>
              <a:cxn ang="0">
                <a:pos x="215" y="352"/>
              </a:cxn>
              <a:cxn ang="0">
                <a:pos x="259" y="250"/>
              </a:cxn>
              <a:cxn ang="0">
                <a:pos x="154" y="0"/>
              </a:cxn>
            </a:cxnLst>
            <a:rect l="0" t="0" r="r" b="b"/>
            <a:pathLst>
              <a:path w="259" h="352">
                <a:moveTo>
                  <a:pt x="154" y="0"/>
                </a:moveTo>
                <a:lnTo>
                  <a:pt x="0" y="352"/>
                </a:lnTo>
                <a:lnTo>
                  <a:pt x="215" y="352"/>
                </a:lnTo>
                <a:lnTo>
                  <a:pt x="259" y="250"/>
                </a:lnTo>
                <a:lnTo>
                  <a:pt x="154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4" name="Freeform 12"/>
          <p:cNvSpPr>
            <a:spLocks/>
          </p:cNvSpPr>
          <p:nvPr userDrawn="1"/>
        </p:nvSpPr>
        <p:spPr bwMode="auto">
          <a:xfrm>
            <a:off x="933768" y="284163"/>
            <a:ext cx="411163" cy="558800"/>
          </a:xfrm>
          <a:custGeom>
            <a:avLst/>
            <a:gdLst/>
            <a:ahLst/>
            <a:cxnLst>
              <a:cxn ang="0">
                <a:pos x="154" y="0"/>
              </a:cxn>
              <a:cxn ang="0">
                <a:pos x="0" y="352"/>
              </a:cxn>
              <a:cxn ang="0">
                <a:pos x="215" y="352"/>
              </a:cxn>
              <a:cxn ang="0">
                <a:pos x="259" y="250"/>
              </a:cxn>
              <a:cxn ang="0">
                <a:pos x="154" y="0"/>
              </a:cxn>
            </a:cxnLst>
            <a:rect l="0" t="0" r="r" b="b"/>
            <a:pathLst>
              <a:path w="259" h="352">
                <a:moveTo>
                  <a:pt x="154" y="0"/>
                </a:moveTo>
                <a:lnTo>
                  <a:pt x="0" y="352"/>
                </a:lnTo>
                <a:lnTo>
                  <a:pt x="215" y="352"/>
                </a:lnTo>
                <a:lnTo>
                  <a:pt x="259" y="250"/>
                </a:lnTo>
                <a:lnTo>
                  <a:pt x="15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5" name="Freeform 13"/>
          <p:cNvSpPr>
            <a:spLocks/>
          </p:cNvSpPr>
          <p:nvPr userDrawn="1"/>
        </p:nvSpPr>
        <p:spPr bwMode="auto">
          <a:xfrm>
            <a:off x="273366" y="0"/>
            <a:ext cx="796925" cy="842963"/>
          </a:xfrm>
          <a:custGeom>
            <a:avLst/>
            <a:gdLst/>
            <a:ahLst/>
            <a:cxnLst>
              <a:cxn ang="0">
                <a:pos x="502" y="0"/>
              </a:cxn>
              <a:cxn ang="0">
                <a:pos x="224" y="0"/>
              </a:cxn>
              <a:cxn ang="0">
                <a:pos x="0" y="531"/>
              </a:cxn>
              <a:cxn ang="0">
                <a:pos x="275" y="531"/>
              </a:cxn>
              <a:cxn ang="0">
                <a:pos x="502" y="0"/>
              </a:cxn>
            </a:cxnLst>
            <a:rect l="0" t="0" r="r" b="b"/>
            <a:pathLst>
              <a:path w="502" h="531">
                <a:moveTo>
                  <a:pt x="502" y="0"/>
                </a:moveTo>
                <a:lnTo>
                  <a:pt x="224" y="0"/>
                </a:lnTo>
                <a:lnTo>
                  <a:pt x="0" y="531"/>
                </a:lnTo>
                <a:lnTo>
                  <a:pt x="275" y="531"/>
                </a:lnTo>
                <a:lnTo>
                  <a:pt x="502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6" name="Freeform 14"/>
          <p:cNvSpPr>
            <a:spLocks/>
          </p:cNvSpPr>
          <p:nvPr userDrawn="1"/>
        </p:nvSpPr>
        <p:spPr bwMode="auto">
          <a:xfrm>
            <a:off x="259080" y="0"/>
            <a:ext cx="796925" cy="842963"/>
          </a:xfrm>
          <a:custGeom>
            <a:avLst/>
            <a:gdLst/>
            <a:ahLst/>
            <a:cxnLst>
              <a:cxn ang="0">
                <a:pos x="502" y="0"/>
              </a:cxn>
              <a:cxn ang="0">
                <a:pos x="224" y="0"/>
              </a:cxn>
              <a:cxn ang="0">
                <a:pos x="0" y="531"/>
              </a:cxn>
              <a:cxn ang="0">
                <a:pos x="275" y="531"/>
              </a:cxn>
              <a:cxn ang="0">
                <a:pos x="502" y="0"/>
              </a:cxn>
            </a:cxnLst>
            <a:rect l="0" t="0" r="r" b="b"/>
            <a:pathLst>
              <a:path w="502" h="531">
                <a:moveTo>
                  <a:pt x="502" y="0"/>
                </a:moveTo>
                <a:lnTo>
                  <a:pt x="224" y="0"/>
                </a:lnTo>
                <a:lnTo>
                  <a:pt x="0" y="531"/>
                </a:lnTo>
                <a:lnTo>
                  <a:pt x="275" y="531"/>
                </a:lnTo>
                <a:lnTo>
                  <a:pt x="50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7" name="Freeform 15"/>
          <p:cNvSpPr>
            <a:spLocks/>
          </p:cNvSpPr>
          <p:nvPr userDrawn="1"/>
        </p:nvSpPr>
        <p:spPr bwMode="auto">
          <a:xfrm>
            <a:off x="1406843" y="0"/>
            <a:ext cx="233363" cy="2698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3" y="170"/>
              </a:cxn>
              <a:cxn ang="0">
                <a:pos x="147" y="0"/>
              </a:cxn>
              <a:cxn ang="0">
                <a:pos x="0" y="0"/>
              </a:cxn>
            </a:cxnLst>
            <a:rect l="0" t="0" r="r" b="b"/>
            <a:pathLst>
              <a:path w="147" h="170">
                <a:moveTo>
                  <a:pt x="0" y="0"/>
                </a:moveTo>
                <a:lnTo>
                  <a:pt x="73" y="170"/>
                </a:lnTo>
                <a:lnTo>
                  <a:pt x="147" y="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8" name="Freeform 16"/>
          <p:cNvSpPr>
            <a:spLocks/>
          </p:cNvSpPr>
          <p:nvPr userDrawn="1"/>
        </p:nvSpPr>
        <p:spPr bwMode="auto">
          <a:xfrm>
            <a:off x="1406843" y="0"/>
            <a:ext cx="233363" cy="2698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3" y="170"/>
              </a:cxn>
              <a:cxn ang="0">
                <a:pos x="147" y="0"/>
              </a:cxn>
              <a:cxn ang="0">
                <a:pos x="0" y="0"/>
              </a:cxn>
            </a:cxnLst>
            <a:rect l="0" t="0" r="r" b="b"/>
            <a:pathLst>
              <a:path w="147" h="170">
                <a:moveTo>
                  <a:pt x="0" y="0"/>
                </a:moveTo>
                <a:lnTo>
                  <a:pt x="73" y="170"/>
                </a:lnTo>
                <a:lnTo>
                  <a:pt x="147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9" name="Freeform 17"/>
          <p:cNvSpPr>
            <a:spLocks/>
          </p:cNvSpPr>
          <p:nvPr userDrawn="1"/>
        </p:nvSpPr>
        <p:spPr bwMode="auto">
          <a:xfrm>
            <a:off x="1409224" y="0"/>
            <a:ext cx="233363" cy="269875"/>
          </a:xfrm>
          <a:custGeom>
            <a:avLst/>
            <a:gdLst/>
            <a:ahLst/>
            <a:cxnLst>
              <a:cxn ang="0">
                <a:pos x="147" y="0"/>
              </a:cxn>
              <a:cxn ang="0">
                <a:pos x="0" y="0"/>
              </a:cxn>
              <a:cxn ang="0">
                <a:pos x="73" y="170"/>
              </a:cxn>
              <a:cxn ang="0">
                <a:pos x="147" y="0"/>
              </a:cxn>
            </a:cxnLst>
            <a:rect l="0" t="0" r="r" b="b"/>
            <a:pathLst>
              <a:path w="147" h="170">
                <a:moveTo>
                  <a:pt x="147" y="0"/>
                </a:moveTo>
                <a:lnTo>
                  <a:pt x="0" y="0"/>
                </a:lnTo>
                <a:lnTo>
                  <a:pt x="73" y="170"/>
                </a:lnTo>
                <a:lnTo>
                  <a:pt x="147" y="0"/>
                </a:lnTo>
                <a:close/>
              </a:path>
            </a:pathLst>
          </a:custGeom>
          <a:solidFill>
            <a:srgbClr val="9B9B9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0" name="Freeform 18"/>
          <p:cNvSpPr>
            <a:spLocks/>
          </p:cNvSpPr>
          <p:nvPr userDrawn="1"/>
        </p:nvSpPr>
        <p:spPr bwMode="auto">
          <a:xfrm>
            <a:off x="1406843" y="0"/>
            <a:ext cx="233363" cy="269875"/>
          </a:xfrm>
          <a:custGeom>
            <a:avLst/>
            <a:gdLst/>
            <a:ahLst/>
            <a:cxnLst>
              <a:cxn ang="0">
                <a:pos x="147" y="0"/>
              </a:cxn>
              <a:cxn ang="0">
                <a:pos x="0" y="0"/>
              </a:cxn>
              <a:cxn ang="0">
                <a:pos x="73" y="170"/>
              </a:cxn>
              <a:cxn ang="0">
                <a:pos x="147" y="0"/>
              </a:cxn>
            </a:cxnLst>
            <a:rect l="0" t="0" r="r" b="b"/>
            <a:pathLst>
              <a:path w="147" h="170">
                <a:moveTo>
                  <a:pt x="147" y="0"/>
                </a:moveTo>
                <a:lnTo>
                  <a:pt x="0" y="0"/>
                </a:lnTo>
                <a:lnTo>
                  <a:pt x="73" y="170"/>
                </a:lnTo>
                <a:lnTo>
                  <a:pt x="14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1" name="Freeform 19"/>
          <p:cNvSpPr>
            <a:spLocks/>
          </p:cNvSpPr>
          <p:nvPr userDrawn="1"/>
        </p:nvSpPr>
        <p:spPr bwMode="auto">
          <a:xfrm>
            <a:off x="1185386" y="9525"/>
            <a:ext cx="288925" cy="671513"/>
          </a:xfrm>
          <a:custGeom>
            <a:avLst/>
            <a:gdLst/>
            <a:ahLst/>
            <a:cxnLst>
              <a:cxn ang="0">
                <a:pos x="77" y="0"/>
              </a:cxn>
              <a:cxn ang="0">
                <a:pos x="0" y="173"/>
              </a:cxn>
              <a:cxn ang="0">
                <a:pos x="105" y="423"/>
              </a:cxn>
              <a:cxn ang="0">
                <a:pos x="182" y="244"/>
              </a:cxn>
              <a:cxn ang="0">
                <a:pos x="77" y="0"/>
              </a:cxn>
            </a:cxnLst>
            <a:rect l="0" t="0" r="r" b="b"/>
            <a:pathLst>
              <a:path w="182" h="423">
                <a:moveTo>
                  <a:pt x="77" y="0"/>
                </a:moveTo>
                <a:lnTo>
                  <a:pt x="0" y="173"/>
                </a:lnTo>
                <a:lnTo>
                  <a:pt x="105" y="423"/>
                </a:lnTo>
                <a:lnTo>
                  <a:pt x="182" y="244"/>
                </a:lnTo>
                <a:lnTo>
                  <a:pt x="77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2" name="Freeform 20"/>
          <p:cNvSpPr>
            <a:spLocks/>
          </p:cNvSpPr>
          <p:nvPr userDrawn="1"/>
        </p:nvSpPr>
        <p:spPr bwMode="auto">
          <a:xfrm>
            <a:off x="1178243" y="9525"/>
            <a:ext cx="288925" cy="671513"/>
          </a:xfrm>
          <a:custGeom>
            <a:avLst/>
            <a:gdLst/>
            <a:ahLst/>
            <a:cxnLst>
              <a:cxn ang="0">
                <a:pos x="77" y="0"/>
              </a:cxn>
              <a:cxn ang="0">
                <a:pos x="0" y="173"/>
              </a:cxn>
              <a:cxn ang="0">
                <a:pos x="105" y="423"/>
              </a:cxn>
              <a:cxn ang="0">
                <a:pos x="182" y="244"/>
              </a:cxn>
              <a:cxn ang="0">
                <a:pos x="77" y="0"/>
              </a:cxn>
            </a:cxnLst>
            <a:rect l="0" t="0" r="r" b="b"/>
            <a:pathLst>
              <a:path w="182" h="423">
                <a:moveTo>
                  <a:pt x="77" y="0"/>
                </a:moveTo>
                <a:lnTo>
                  <a:pt x="0" y="173"/>
                </a:lnTo>
                <a:lnTo>
                  <a:pt x="105" y="423"/>
                </a:lnTo>
                <a:lnTo>
                  <a:pt x="182" y="244"/>
                </a:lnTo>
                <a:lnTo>
                  <a:pt x="7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3" name="Freeform 21"/>
          <p:cNvSpPr>
            <a:spLocks/>
          </p:cNvSpPr>
          <p:nvPr userDrawn="1"/>
        </p:nvSpPr>
        <p:spPr bwMode="auto">
          <a:xfrm>
            <a:off x="1294130" y="0"/>
            <a:ext cx="6350" cy="9525"/>
          </a:xfrm>
          <a:custGeom>
            <a:avLst/>
            <a:gdLst/>
            <a:ahLst/>
            <a:cxnLst>
              <a:cxn ang="0">
                <a:pos x="4" y="0"/>
              </a:cxn>
              <a:cxn ang="0">
                <a:pos x="0" y="0"/>
              </a:cxn>
              <a:cxn ang="0">
                <a:pos x="4" y="6"/>
              </a:cxn>
              <a:cxn ang="0">
                <a:pos x="4" y="0"/>
              </a:cxn>
            </a:cxnLst>
            <a:rect l="0" t="0" r="r" b="b"/>
            <a:pathLst>
              <a:path w="4" h="6">
                <a:moveTo>
                  <a:pt x="4" y="0"/>
                </a:moveTo>
                <a:lnTo>
                  <a:pt x="0" y="0"/>
                </a:lnTo>
                <a:lnTo>
                  <a:pt x="4" y="6"/>
                </a:lnTo>
                <a:lnTo>
                  <a:pt x="4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4" name="Freeform 22"/>
          <p:cNvSpPr>
            <a:spLocks/>
          </p:cNvSpPr>
          <p:nvPr userDrawn="1"/>
        </p:nvSpPr>
        <p:spPr bwMode="auto">
          <a:xfrm>
            <a:off x="1294130" y="0"/>
            <a:ext cx="6350" cy="9525"/>
          </a:xfrm>
          <a:custGeom>
            <a:avLst/>
            <a:gdLst/>
            <a:ahLst/>
            <a:cxnLst>
              <a:cxn ang="0">
                <a:pos x="4" y="0"/>
              </a:cxn>
              <a:cxn ang="0">
                <a:pos x="0" y="0"/>
              </a:cxn>
              <a:cxn ang="0">
                <a:pos x="4" y="6"/>
              </a:cxn>
              <a:cxn ang="0">
                <a:pos x="4" y="0"/>
              </a:cxn>
            </a:cxnLst>
            <a:rect l="0" t="0" r="r" b="b"/>
            <a:pathLst>
              <a:path w="4" h="6">
                <a:moveTo>
                  <a:pt x="4" y="0"/>
                </a:moveTo>
                <a:lnTo>
                  <a:pt x="0" y="0"/>
                </a:lnTo>
                <a:lnTo>
                  <a:pt x="4" y="6"/>
                </a:lnTo>
                <a:lnTo>
                  <a:pt x="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5" name="Freeform 23"/>
          <p:cNvSpPr>
            <a:spLocks/>
          </p:cNvSpPr>
          <p:nvPr userDrawn="1"/>
        </p:nvSpPr>
        <p:spPr bwMode="auto">
          <a:xfrm>
            <a:off x="707548" y="0"/>
            <a:ext cx="482600" cy="842963"/>
          </a:xfrm>
          <a:custGeom>
            <a:avLst/>
            <a:gdLst/>
            <a:ahLst/>
            <a:cxnLst>
              <a:cxn ang="0">
                <a:pos x="227" y="0"/>
              </a:cxn>
              <a:cxn ang="0">
                <a:pos x="227" y="0"/>
              </a:cxn>
              <a:cxn ang="0">
                <a:pos x="0" y="531"/>
              </a:cxn>
              <a:cxn ang="0">
                <a:pos x="150" y="531"/>
              </a:cxn>
              <a:cxn ang="0">
                <a:pos x="304" y="179"/>
              </a:cxn>
              <a:cxn ang="0">
                <a:pos x="227" y="0"/>
              </a:cxn>
            </a:cxnLst>
            <a:rect l="0" t="0" r="r" b="b"/>
            <a:pathLst>
              <a:path w="304" h="531">
                <a:moveTo>
                  <a:pt x="227" y="0"/>
                </a:moveTo>
                <a:lnTo>
                  <a:pt x="227" y="0"/>
                </a:lnTo>
                <a:lnTo>
                  <a:pt x="0" y="531"/>
                </a:lnTo>
                <a:lnTo>
                  <a:pt x="150" y="531"/>
                </a:lnTo>
                <a:lnTo>
                  <a:pt x="304" y="179"/>
                </a:lnTo>
                <a:lnTo>
                  <a:pt x="227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6" name="Freeform 24"/>
          <p:cNvSpPr>
            <a:spLocks/>
          </p:cNvSpPr>
          <p:nvPr userDrawn="1"/>
        </p:nvSpPr>
        <p:spPr bwMode="auto">
          <a:xfrm>
            <a:off x="695643" y="0"/>
            <a:ext cx="482600" cy="842963"/>
          </a:xfrm>
          <a:custGeom>
            <a:avLst/>
            <a:gdLst/>
            <a:ahLst/>
            <a:cxnLst>
              <a:cxn ang="0">
                <a:pos x="227" y="0"/>
              </a:cxn>
              <a:cxn ang="0">
                <a:pos x="227" y="0"/>
              </a:cxn>
              <a:cxn ang="0">
                <a:pos x="0" y="531"/>
              </a:cxn>
              <a:cxn ang="0">
                <a:pos x="150" y="531"/>
              </a:cxn>
              <a:cxn ang="0">
                <a:pos x="304" y="179"/>
              </a:cxn>
              <a:cxn ang="0">
                <a:pos x="227" y="0"/>
              </a:cxn>
            </a:cxnLst>
            <a:rect l="0" t="0" r="r" b="b"/>
            <a:pathLst>
              <a:path w="304" h="531">
                <a:moveTo>
                  <a:pt x="227" y="0"/>
                </a:moveTo>
                <a:lnTo>
                  <a:pt x="227" y="0"/>
                </a:lnTo>
                <a:lnTo>
                  <a:pt x="0" y="531"/>
                </a:lnTo>
                <a:lnTo>
                  <a:pt x="150" y="531"/>
                </a:lnTo>
                <a:lnTo>
                  <a:pt x="304" y="179"/>
                </a:lnTo>
                <a:lnTo>
                  <a:pt x="22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7" name="Freeform 25"/>
          <p:cNvSpPr>
            <a:spLocks/>
          </p:cNvSpPr>
          <p:nvPr userDrawn="1"/>
        </p:nvSpPr>
        <p:spPr bwMode="auto">
          <a:xfrm>
            <a:off x="1065529" y="0"/>
            <a:ext cx="244475" cy="284163"/>
          </a:xfrm>
          <a:custGeom>
            <a:avLst/>
            <a:gdLst/>
            <a:ahLst/>
            <a:cxnLst>
              <a:cxn ang="0">
                <a:pos x="150" y="0"/>
              </a:cxn>
              <a:cxn ang="0">
                <a:pos x="0" y="0"/>
              </a:cxn>
              <a:cxn ang="0">
                <a:pos x="77" y="179"/>
              </a:cxn>
              <a:cxn ang="0">
                <a:pos x="154" y="6"/>
              </a:cxn>
              <a:cxn ang="0">
                <a:pos x="150" y="0"/>
              </a:cxn>
            </a:cxnLst>
            <a:rect l="0" t="0" r="r" b="b"/>
            <a:pathLst>
              <a:path w="154" h="179">
                <a:moveTo>
                  <a:pt x="150" y="0"/>
                </a:moveTo>
                <a:lnTo>
                  <a:pt x="0" y="0"/>
                </a:lnTo>
                <a:lnTo>
                  <a:pt x="77" y="179"/>
                </a:lnTo>
                <a:lnTo>
                  <a:pt x="154" y="6"/>
                </a:lnTo>
                <a:lnTo>
                  <a:pt x="150" y="0"/>
                </a:lnTo>
                <a:close/>
              </a:path>
            </a:pathLst>
          </a:custGeom>
          <a:solidFill>
            <a:srgbClr val="90909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8" name="Freeform 26"/>
          <p:cNvSpPr>
            <a:spLocks/>
          </p:cNvSpPr>
          <p:nvPr userDrawn="1"/>
        </p:nvSpPr>
        <p:spPr bwMode="auto">
          <a:xfrm>
            <a:off x="1056005" y="0"/>
            <a:ext cx="244475" cy="284163"/>
          </a:xfrm>
          <a:custGeom>
            <a:avLst/>
            <a:gdLst/>
            <a:ahLst/>
            <a:cxnLst>
              <a:cxn ang="0">
                <a:pos x="150" y="0"/>
              </a:cxn>
              <a:cxn ang="0">
                <a:pos x="0" y="0"/>
              </a:cxn>
              <a:cxn ang="0">
                <a:pos x="77" y="179"/>
              </a:cxn>
              <a:cxn ang="0">
                <a:pos x="154" y="6"/>
              </a:cxn>
              <a:cxn ang="0">
                <a:pos x="150" y="0"/>
              </a:cxn>
            </a:cxnLst>
            <a:rect l="0" t="0" r="r" b="b"/>
            <a:pathLst>
              <a:path w="154" h="179">
                <a:moveTo>
                  <a:pt x="150" y="0"/>
                </a:moveTo>
                <a:lnTo>
                  <a:pt x="0" y="0"/>
                </a:lnTo>
                <a:lnTo>
                  <a:pt x="77" y="179"/>
                </a:lnTo>
                <a:lnTo>
                  <a:pt x="154" y="6"/>
                </a:lnTo>
                <a:lnTo>
                  <a:pt x="15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9" name="Rectangle 27"/>
          <p:cNvSpPr>
            <a:spLocks noChangeArrowheads="1"/>
          </p:cNvSpPr>
          <p:nvPr userDrawn="1"/>
        </p:nvSpPr>
        <p:spPr bwMode="auto">
          <a:xfrm>
            <a:off x="1056005" y="0"/>
            <a:ext cx="1588" cy="1588"/>
          </a:xfrm>
          <a:prstGeom prst="rect">
            <a:avLst/>
          </a:prstGeom>
          <a:solidFill>
            <a:srgbClr val="ACACAC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0" name="Freeform 28"/>
          <p:cNvSpPr>
            <a:spLocks/>
          </p:cNvSpPr>
          <p:nvPr userDrawn="1"/>
        </p:nvSpPr>
        <p:spPr bwMode="auto">
          <a:xfrm>
            <a:off x="1056005" y="0"/>
            <a:ext cx="1588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  <p:sldLayoutId id="2147483782" r:id="rId18"/>
    <p:sldLayoutId id="2147483783" r:id="rId19"/>
    <p:sldLayoutId id="2147483784" r:id="rId20"/>
    <p:sldLayoutId id="2147483785" r:id="rId21"/>
    <p:sldLayoutId id="2147483786" r:id="rId22"/>
    <p:sldLayoutId id="2147483787" r:id="rId23"/>
    <p:sldLayoutId id="2147483788" r:id="rId24"/>
    <p:sldLayoutId id="2147483789" r:id="rId25"/>
    <p:sldLayoutId id="2147483790" r:id="rId26"/>
    <p:sldLayoutId id="2147483791" r:id="rId27"/>
    <p:sldLayoutId id="2147483792" r:id="rId28"/>
    <p:sldLayoutId id="2147483793" r:id="rId29"/>
    <p:sldLayoutId id="2147483794" r:id="rId30"/>
    <p:sldLayoutId id="2147483795" r:id="rId31"/>
    <p:sldLayoutId id="2147483796" r:id="rId32"/>
    <p:sldLayoutId id="2147483797" r:id="rId33"/>
    <p:sldLayoutId id="2147483798" r:id="rId34"/>
    <p:sldLayoutId id="2147483799" r:id="rId35"/>
    <p:sldLayoutId id="2147483800" r:id="rId36"/>
    <p:sldLayoutId id="2147483801" r:id="rId37"/>
    <p:sldLayoutId id="2147483802" r:id="rId38"/>
  </p:sldLayoutIdLst>
  <p:hf hdr="0" dt="0"/>
  <p:txStyles>
    <p:titleStyle>
      <a:lvl1pPr algn="l" defTabSz="957263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Arial Unicode MS" pitchFamily="34" charset="-128"/>
        </a:defRPr>
      </a:lvl1pPr>
      <a:lvl2pPr algn="l" defTabSz="957263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defTabSz="957263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defTabSz="957263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defTabSz="957263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defTabSz="957263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defTabSz="957263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defTabSz="957263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defTabSz="957263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algn="l" defTabSz="957263" rtl="0" eaLnBrk="1" fontAlgn="base" hangingPunct="1">
        <a:spcBef>
          <a:spcPct val="45000"/>
        </a:spcBef>
        <a:spcAft>
          <a:spcPct val="45000"/>
        </a:spcAft>
        <a:buClr>
          <a:srgbClr val="CC3300"/>
        </a:buClr>
        <a:defRPr sz="1200">
          <a:solidFill>
            <a:schemeClr val="tx1"/>
          </a:solidFill>
          <a:latin typeface="+mn-lt"/>
          <a:ea typeface="+mn-ea"/>
          <a:cs typeface="Arial Unicode MS" pitchFamily="34" charset="-128"/>
        </a:defRPr>
      </a:lvl1pPr>
      <a:lvl2pPr marL="244475" indent="-242888" algn="l" defTabSz="957263" rtl="0" eaLnBrk="1" fontAlgn="base" hangingPunct="1">
        <a:spcBef>
          <a:spcPct val="15000"/>
        </a:spcBef>
        <a:spcAft>
          <a:spcPct val="15000"/>
        </a:spcAft>
        <a:buClr>
          <a:schemeClr val="accent1"/>
        </a:buClr>
        <a:buSzPct val="70000"/>
        <a:buFont typeface="Wingdings" pitchFamily="2" charset="2"/>
        <a:buChar char="n"/>
        <a:defRPr sz="1200">
          <a:solidFill>
            <a:schemeClr val="tx1"/>
          </a:solidFill>
          <a:latin typeface="+mn-lt"/>
          <a:ea typeface="Arial Unicode MS" pitchFamily="34" charset="-128"/>
          <a:cs typeface="Arial Unicode MS" pitchFamily="34" charset="-128"/>
        </a:defRPr>
      </a:lvl2pPr>
      <a:lvl3pPr marL="406400" indent="-160338" algn="l" defTabSz="957263" rtl="0" eaLnBrk="1" fontAlgn="base" hangingPunct="1">
        <a:spcBef>
          <a:spcPct val="15000"/>
        </a:spcBef>
        <a:spcAft>
          <a:spcPct val="15000"/>
        </a:spcAft>
        <a:buClr>
          <a:schemeClr val="accent1"/>
        </a:buClr>
        <a:buFont typeface="Symbol" pitchFamily="18" charset="2"/>
        <a:buChar char="-"/>
        <a:defRPr sz="1200">
          <a:solidFill>
            <a:schemeClr val="tx1"/>
          </a:solidFill>
          <a:latin typeface="+mn-lt"/>
          <a:ea typeface="Arial Unicode MS" pitchFamily="34" charset="-128"/>
          <a:cs typeface="Arial Unicode MS" pitchFamily="34" charset="-128"/>
        </a:defRPr>
      </a:lvl3pPr>
      <a:lvl4pPr marL="547688" indent="-139700" algn="l" defTabSz="957263" rtl="0" eaLnBrk="1" fontAlgn="base" hangingPunct="1">
        <a:spcBef>
          <a:spcPct val="15000"/>
        </a:spcBef>
        <a:spcAft>
          <a:spcPct val="15000"/>
        </a:spcAft>
        <a:buClr>
          <a:schemeClr val="accent1"/>
        </a:buClr>
        <a:buFont typeface="Symbol" pitchFamily="18" charset="2"/>
        <a:buChar char="-"/>
        <a:defRPr sz="1200">
          <a:solidFill>
            <a:schemeClr val="tx1"/>
          </a:solidFill>
          <a:latin typeface="+mn-lt"/>
          <a:ea typeface="Arial Unicode MS" pitchFamily="34" charset="-128"/>
          <a:cs typeface="Arial Unicode MS" pitchFamily="34" charset="-128"/>
        </a:defRPr>
      </a:lvl4pPr>
      <a:lvl5pPr marL="731838" indent="-182563" algn="l" defTabSz="957263" rtl="0" eaLnBrk="1" fontAlgn="base" hangingPunct="1">
        <a:spcBef>
          <a:spcPct val="15000"/>
        </a:spcBef>
        <a:spcAft>
          <a:spcPct val="15000"/>
        </a:spcAft>
        <a:buClr>
          <a:schemeClr val="accent1"/>
        </a:buClr>
        <a:buFont typeface="Symbol" pitchFamily="18" charset="2"/>
        <a:buChar char="-"/>
        <a:defRPr sz="1200">
          <a:solidFill>
            <a:schemeClr val="tx1"/>
          </a:solidFill>
          <a:latin typeface="+mn-lt"/>
          <a:ea typeface="Arial Unicode MS" pitchFamily="34" charset="-128"/>
          <a:cs typeface="Arial Unicode MS" pitchFamily="34" charset="-128"/>
        </a:defRPr>
      </a:lvl5pPr>
      <a:lvl6pPr marL="1189038" indent="-182563" algn="l" defTabSz="957263" rtl="0" eaLnBrk="1" fontAlgn="base" hangingPunct="1">
        <a:spcBef>
          <a:spcPct val="15000"/>
        </a:spcBef>
        <a:spcAft>
          <a:spcPct val="15000"/>
        </a:spcAft>
        <a:buClr>
          <a:schemeClr val="accent1"/>
        </a:buClr>
        <a:buFont typeface="Symbol" pitchFamily="18" charset="2"/>
        <a:buChar char="-"/>
        <a:defRPr sz="1200">
          <a:solidFill>
            <a:schemeClr val="tx1"/>
          </a:solidFill>
          <a:latin typeface="+mn-lt"/>
        </a:defRPr>
      </a:lvl6pPr>
      <a:lvl7pPr marL="1646238" indent="-182563" algn="l" defTabSz="957263" rtl="0" eaLnBrk="1" fontAlgn="base" hangingPunct="1">
        <a:spcBef>
          <a:spcPct val="15000"/>
        </a:spcBef>
        <a:spcAft>
          <a:spcPct val="15000"/>
        </a:spcAft>
        <a:buClr>
          <a:schemeClr val="accent1"/>
        </a:buClr>
        <a:buFont typeface="Symbol" pitchFamily="18" charset="2"/>
        <a:buChar char="-"/>
        <a:defRPr sz="1200">
          <a:solidFill>
            <a:schemeClr val="tx1"/>
          </a:solidFill>
          <a:latin typeface="+mn-lt"/>
        </a:defRPr>
      </a:lvl7pPr>
      <a:lvl8pPr marL="2103438" indent="-182563" algn="l" defTabSz="957263" rtl="0" eaLnBrk="1" fontAlgn="base" hangingPunct="1">
        <a:spcBef>
          <a:spcPct val="15000"/>
        </a:spcBef>
        <a:spcAft>
          <a:spcPct val="15000"/>
        </a:spcAft>
        <a:buClr>
          <a:schemeClr val="accent1"/>
        </a:buClr>
        <a:buFont typeface="Symbol" pitchFamily="18" charset="2"/>
        <a:buChar char="-"/>
        <a:defRPr sz="1200">
          <a:solidFill>
            <a:schemeClr val="tx1"/>
          </a:solidFill>
          <a:latin typeface="+mn-lt"/>
        </a:defRPr>
      </a:lvl8pPr>
      <a:lvl9pPr marL="2560638" indent="-182563" algn="l" defTabSz="957263" rtl="0" eaLnBrk="1" fontAlgn="base" hangingPunct="1">
        <a:spcBef>
          <a:spcPct val="15000"/>
        </a:spcBef>
        <a:spcAft>
          <a:spcPct val="15000"/>
        </a:spcAft>
        <a:buClr>
          <a:schemeClr val="accent1"/>
        </a:buClr>
        <a:buFont typeface="Symbol" pitchFamily="18" charset="2"/>
        <a:buChar char="-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8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i="1" dirty="0"/>
              <a:t>Understanding Jira Issues, Agile Boards and </a:t>
            </a:r>
            <a:r>
              <a:rPr lang="en-US" i="1" dirty="0" smtClean="0"/>
              <a:t>Charts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Managing Kanban with </a:t>
            </a:r>
            <a:r>
              <a:rPr lang="en-US" i="1" dirty="0" smtClean="0"/>
              <a:t>Jira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Victor Grazi</a:t>
            </a:r>
          </a:p>
          <a:p>
            <a:r>
              <a:rPr lang="en-US" dirty="0" smtClean="0"/>
              <a:t>Mitch Cox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233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400" dirty="0" smtClean="0"/>
              <a:t>Difference between Scrum Board and Kanban Board</a:t>
            </a:r>
            <a:endParaRPr lang="en-US" sz="24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b="1" u="sng" dirty="0" smtClean="0"/>
              <a:t>Kanban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Exceed </a:t>
            </a:r>
            <a:r>
              <a:rPr lang="en-US" sz="2400" dirty="0"/>
              <a:t>work in progress turns 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/>
              <a:t>Wip</a:t>
            </a:r>
            <a:r>
              <a:rPr lang="en-US" sz="2400" dirty="0" smtClean="0"/>
              <a:t> </a:t>
            </a:r>
            <a:r>
              <a:rPr lang="en-US" sz="2400" dirty="0"/>
              <a:t>limits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Days </a:t>
            </a:r>
            <a:r>
              <a:rPr lang="en-US" sz="2400" dirty="0"/>
              <a:t>in column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No sprints</a:t>
            </a:r>
          </a:p>
          <a:p>
            <a:endParaRPr lang="en-US" sz="2400" b="1" u="sng" dirty="0" smtClean="0"/>
          </a:p>
          <a:p>
            <a:r>
              <a:rPr lang="en-US" sz="2400" b="1" u="sng" dirty="0" smtClean="0"/>
              <a:t>Scrum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Sprints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Backlogs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627388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10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Kanban board or Scrum board (or both!)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24" y="1309553"/>
            <a:ext cx="7940953" cy="2922857"/>
          </a:xfrm>
          <a:prstGeom prst="flowChartDocumen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397907" y="3732689"/>
            <a:ext cx="7940200" cy="2923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 descr="C:\Users\vgrazi\AppData\Local\Temp\SNAGHTMLbfa6ab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203" b="24645"/>
          <a:stretch/>
        </p:blipFill>
        <p:spPr bwMode="auto">
          <a:xfrm>
            <a:off x="3866912" y="4017169"/>
            <a:ext cx="4033837" cy="2024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05"/>
          <a:stretch/>
        </p:blipFill>
        <p:spPr bwMode="auto">
          <a:xfrm>
            <a:off x="3866912" y="5593557"/>
            <a:ext cx="4033837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61381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11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Backlog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371600"/>
            <a:ext cx="111918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83620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12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Backlog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"/>
            <a:ext cx="121158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75247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13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Backlog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513"/>
            <a:ext cx="12153900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37715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14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800" dirty="0" smtClean="0"/>
              <a:t>Filtering</a:t>
            </a:r>
            <a:endParaRPr lang="en-US" sz="28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" y="1872615"/>
            <a:ext cx="8351837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47169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15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000" dirty="0" smtClean="0"/>
              <a:t>Project settings</a:t>
            </a:r>
            <a:endParaRPr lang="en-US" sz="2000" dirty="0"/>
          </a:p>
        </p:txBody>
      </p:sp>
      <p:pic>
        <p:nvPicPr>
          <p:cNvPr id="8198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00"/>
          <a:stretch/>
        </p:blipFill>
        <p:spPr bwMode="auto">
          <a:xfrm>
            <a:off x="2402796" y="879927"/>
            <a:ext cx="5942919" cy="5562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74022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Content Placeholder 3"/>
          <p:cNvSpPr txBox="1">
            <a:spLocks/>
          </p:cNvSpPr>
          <p:nvPr/>
        </p:nvSpPr>
        <p:spPr>
          <a:xfrm>
            <a:off x="245908" y="1023946"/>
            <a:ext cx="8649969" cy="4777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648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rgbClr val="CC3300"/>
              </a:buClr>
              <a:buSzPct val="150000"/>
              <a:buFontTx/>
              <a:buNone/>
              <a:tabLst/>
              <a:defRPr lang="en-US" sz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  <a:buFont typeface="Wingdings" pitchFamily="2" charset="2"/>
              <a:buChar char="n"/>
              <a:defRPr lang="en-US" sz="120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71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ts val="1200"/>
              <a:buFont typeface="Arial" pitchFamily="34" charset="0"/>
              <a:buChar char="–"/>
              <a:defRPr lang="en-US" sz="120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36575" indent="-1793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ts val="1200"/>
              <a:buFont typeface="Symbol"/>
              <a:buChar char="-"/>
              <a:defRPr lang="en-US" sz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ts val="1200"/>
              <a:buFont typeface="Symbol"/>
              <a:buChar char="-"/>
              <a:defRPr lang="en-GB" sz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189038" indent="-182563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400">
                <a:solidFill>
                  <a:schemeClr val="tx1"/>
                </a:solidFill>
                <a:latin typeface="+mn-lt"/>
              </a:defRPr>
            </a:lvl6pPr>
            <a:lvl7pPr marL="1646238" indent="-182563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400">
                <a:solidFill>
                  <a:schemeClr val="tx1"/>
                </a:solidFill>
                <a:latin typeface="+mn-lt"/>
              </a:defRPr>
            </a:lvl7pPr>
            <a:lvl8pPr marL="2103438" indent="-182563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400">
                <a:solidFill>
                  <a:schemeClr val="tx1"/>
                </a:solidFill>
                <a:latin typeface="+mn-lt"/>
              </a:defRPr>
            </a:lvl8pPr>
            <a:lvl9pPr marL="2560638" indent="-182563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smtClean="0"/>
              <a:t>A workflow defines statuses, transitions, and resolutions, that describe the workflow of your </a:t>
            </a:r>
            <a:r>
              <a:rPr lang="en-US" kern="0" dirty="0" err="1" smtClean="0"/>
              <a:t>Jiras</a:t>
            </a:r>
            <a:endParaRPr lang="en-US" kern="0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82" y="1385574"/>
            <a:ext cx="8326216" cy="4774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86294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Content Placeholder 3"/>
          <p:cNvSpPr txBox="1">
            <a:spLocks/>
          </p:cNvSpPr>
          <p:nvPr/>
        </p:nvSpPr>
        <p:spPr>
          <a:xfrm>
            <a:off x="245908" y="1023946"/>
            <a:ext cx="8649969" cy="4777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648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rgbClr val="CC3300"/>
              </a:buClr>
              <a:buSzPct val="150000"/>
              <a:buFontTx/>
              <a:buNone/>
              <a:tabLst/>
              <a:defRPr lang="en-US" sz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  <a:buFont typeface="Wingdings" pitchFamily="2" charset="2"/>
              <a:buChar char="n"/>
              <a:defRPr lang="en-US" sz="120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71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ts val="1200"/>
              <a:buFont typeface="Arial" pitchFamily="34" charset="0"/>
              <a:buChar char="–"/>
              <a:defRPr lang="en-US" sz="120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36575" indent="-1793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ts val="1200"/>
              <a:buFont typeface="Symbol"/>
              <a:buChar char="-"/>
              <a:defRPr lang="en-US" sz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ts val="1200"/>
              <a:buFont typeface="Symbol"/>
              <a:buChar char="-"/>
              <a:defRPr lang="en-GB" sz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189038" indent="-182563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400">
                <a:solidFill>
                  <a:schemeClr val="tx1"/>
                </a:solidFill>
                <a:latin typeface="+mn-lt"/>
              </a:defRPr>
            </a:lvl6pPr>
            <a:lvl7pPr marL="1646238" indent="-182563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400">
                <a:solidFill>
                  <a:schemeClr val="tx1"/>
                </a:solidFill>
                <a:latin typeface="+mn-lt"/>
              </a:defRPr>
            </a:lvl7pPr>
            <a:lvl8pPr marL="2103438" indent="-182563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400">
                <a:solidFill>
                  <a:schemeClr val="tx1"/>
                </a:solidFill>
                <a:latin typeface="+mn-lt"/>
              </a:defRPr>
            </a:lvl8pPr>
            <a:lvl9pPr marL="2560638" indent="-182563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smtClean="0"/>
              <a:t>A workflow defines statuses, transitions, and resolutions, that describe the workflow of your </a:t>
            </a:r>
            <a:r>
              <a:rPr lang="en-US" kern="0" dirty="0" err="1" smtClean="0"/>
              <a:t>Jiras</a:t>
            </a:r>
            <a:endParaRPr lang="en-US" kern="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1" t="14556"/>
          <a:stretch/>
        </p:blipFill>
        <p:spPr bwMode="auto">
          <a:xfrm>
            <a:off x="120673" y="853171"/>
            <a:ext cx="8938144" cy="5854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51382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18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45908" y="936900"/>
            <a:ext cx="8649969" cy="576000"/>
          </a:xfrm>
        </p:spPr>
        <p:txBody>
          <a:bodyPr/>
          <a:lstStyle/>
          <a:p>
            <a:r>
              <a:rPr lang="en-US" sz="2000" dirty="0" smtClean="0"/>
              <a:t>Key Workflow Components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4083" y="2140153"/>
            <a:ext cx="3145338" cy="13457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481" y="2143656"/>
            <a:ext cx="3160988" cy="13927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475" y="2007140"/>
            <a:ext cx="3317471" cy="16117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116" y="4634346"/>
            <a:ext cx="3380064" cy="23942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1852" y="3922341"/>
            <a:ext cx="3067097" cy="19091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5408" y="3664736"/>
            <a:ext cx="3239229" cy="3067097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6927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1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Make work visible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Limit Work in Progress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Measure and Manage 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Prioritize effectively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Adjust based on feedback and metrics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400" dirty="0" smtClean="0"/>
              <a:t>Kanban Mantras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353258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19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45908" y="1748631"/>
            <a:ext cx="2714625" cy="3429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1488" y="2091376"/>
            <a:ext cx="9296334" cy="11512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5" y="2975006"/>
            <a:ext cx="7382382" cy="132393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951794" y="4421171"/>
            <a:ext cx="1574903" cy="537328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Story</a:t>
            </a:r>
            <a:r>
              <a:rPr kumimoji="0" lang="en-US" sz="20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Ideas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744556" y="4421171"/>
            <a:ext cx="1164807" cy="537328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Draft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127223" y="4421171"/>
            <a:ext cx="1583997" cy="537328"/>
          </a:xfrm>
          <a:prstGeom prst="rect">
            <a:avLst/>
          </a:prstGeom>
          <a:solidFill>
            <a:srgbClr val="00B050"/>
          </a:soli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Published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9437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20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3506" y="1752600"/>
            <a:ext cx="3867150" cy="51435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04" y="2227274"/>
            <a:ext cx="5705475" cy="1847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617" y="3771315"/>
            <a:ext cx="7606665" cy="228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698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21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 smtClean="0"/>
              <a:t>How can you tell your permissioned?</a:t>
            </a:r>
            <a:endParaRPr lang="en-US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80554"/>
          <a:stretch/>
        </p:blipFill>
        <p:spPr>
          <a:xfrm>
            <a:off x="1162425" y="2767504"/>
            <a:ext cx="4497621" cy="2368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87554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600" b="1" dirty="0" smtClean="0"/>
              <a:t>Permissions and Users and Roles (To Modify Workflow)</a:t>
            </a:r>
          </a:p>
          <a:p>
            <a:r>
              <a:rPr lang="en-US" sz="1600" b="1" dirty="0"/>
              <a:t> </a:t>
            </a:r>
            <a:r>
              <a:rPr lang="en-US" sz="1600" b="1" dirty="0" smtClean="0"/>
              <a:t>  </a:t>
            </a:r>
            <a:r>
              <a:rPr lang="en-US" sz="1600" dirty="0" smtClean="0"/>
              <a:t>1. Must have the </a:t>
            </a:r>
            <a:r>
              <a:rPr lang="en-US" sz="1600" b="1" dirty="0" smtClean="0"/>
              <a:t>Administer Projects </a:t>
            </a:r>
            <a:r>
              <a:rPr lang="en-US" sz="1600" dirty="0" smtClean="0"/>
              <a:t>Permission granted to the Role</a:t>
            </a:r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r>
              <a:rPr lang="en-US" sz="1600" dirty="0" smtClean="0"/>
              <a:t>  2. By Default this is granted to Administrators role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</a:t>
            </a:r>
          </a:p>
          <a:p>
            <a:r>
              <a:rPr lang="en-US" b="1" dirty="0"/>
              <a:t> </a:t>
            </a:r>
            <a:r>
              <a:rPr lang="en-US" b="1" dirty="0" smtClean="0"/>
              <a:t>  </a:t>
            </a:r>
          </a:p>
          <a:p>
            <a:endParaRPr lang="en-US" b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22</a:t>
            </a:fld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20" y="1665977"/>
            <a:ext cx="6212110" cy="14637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419" y="3472798"/>
            <a:ext cx="2996565" cy="242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90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23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9410" y="1656312"/>
            <a:ext cx="8649969" cy="4777324"/>
          </a:xfrm>
        </p:spPr>
        <p:txBody>
          <a:bodyPr/>
          <a:lstStyle/>
          <a:p>
            <a:r>
              <a:rPr lang="en-US" b="1" dirty="0"/>
              <a:t>Permissions and Users and Roles </a:t>
            </a:r>
            <a:r>
              <a:rPr lang="en-US" b="1" dirty="0" smtClean="0"/>
              <a:t>(Create new or add additional workflows)</a:t>
            </a:r>
            <a:endParaRPr lang="en-US" b="1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b="1" dirty="0" smtClean="0"/>
              <a:t>Or you </a:t>
            </a:r>
            <a:r>
              <a:rPr lang="en-US" b="1" dirty="0"/>
              <a:t>can email DevOps Support &lt;devops-core-prodservices-fidl@nomura.com&gt;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08" y="2225699"/>
            <a:ext cx="881062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73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24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 smtClean="0"/>
              <a:t>Reports:</a:t>
            </a:r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44" y="2105024"/>
            <a:ext cx="3732719" cy="2047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44" y="4476750"/>
            <a:ext cx="627697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382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5908" y="971156"/>
            <a:ext cx="8649969" cy="4777324"/>
          </a:xfrm>
        </p:spPr>
        <p:txBody>
          <a:bodyPr/>
          <a:lstStyle/>
          <a:p>
            <a:r>
              <a:rPr lang="en-US" sz="1600" dirty="0" smtClean="0"/>
              <a:t> </a:t>
            </a:r>
            <a:r>
              <a:rPr lang="en-US" sz="2800" dirty="0" smtClean="0"/>
              <a:t>Workflow has four unique comments: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Statuses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Transitions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Assignees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Resolutions</a:t>
            </a:r>
          </a:p>
          <a:p>
            <a:endParaRPr lang="en-US" sz="2800" dirty="0" smtClean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333133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26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" y="2138363"/>
            <a:ext cx="8977448" cy="379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998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27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5433" y="1702676"/>
            <a:ext cx="8649969" cy="4777324"/>
          </a:xfrm>
        </p:spPr>
        <p:txBody>
          <a:bodyPr/>
          <a:lstStyle/>
          <a:p>
            <a:r>
              <a:rPr lang="en-US" sz="2400" b="1" dirty="0" smtClean="0"/>
              <a:t>Status </a:t>
            </a:r>
            <a:r>
              <a:rPr lang="en-US" sz="2400" b="1" dirty="0" smtClean="0"/>
              <a:t>= Where</a:t>
            </a:r>
          </a:p>
          <a:p>
            <a:r>
              <a:rPr lang="en-US" sz="2400" dirty="0" smtClean="0"/>
              <a:t>2 flavors: unresolved and resolved</a:t>
            </a:r>
          </a:p>
          <a:p>
            <a:endParaRPr lang="en-US" sz="2400" dirty="0" smtClean="0"/>
          </a:p>
          <a:p>
            <a:r>
              <a:rPr lang="en-US" sz="2400" dirty="0" smtClean="0"/>
              <a:t>Common </a:t>
            </a:r>
            <a:r>
              <a:rPr lang="en-US" sz="2400" dirty="0" smtClean="0"/>
              <a:t>open (i.e. unresolved) status names: </a:t>
            </a:r>
            <a:r>
              <a:rPr lang="en-US" sz="2400" i="1" dirty="0"/>
              <a:t>Open</a:t>
            </a:r>
            <a:r>
              <a:rPr lang="en-US" sz="2400" dirty="0"/>
              <a:t>, </a:t>
            </a:r>
            <a:r>
              <a:rPr lang="en-US" sz="2400" i="1" dirty="0"/>
              <a:t>In Progress, In Review, Scheduled, Waiting on Customer,</a:t>
            </a:r>
            <a:r>
              <a:rPr lang="en-US" sz="2400" dirty="0"/>
              <a:t> and </a:t>
            </a:r>
            <a:r>
              <a:rPr lang="en-US" sz="2400" i="1" dirty="0"/>
              <a:t>Pending Analysis</a:t>
            </a:r>
            <a:r>
              <a:rPr lang="en-US" sz="2400" i="1" dirty="0" smtClean="0"/>
              <a:t>.</a:t>
            </a:r>
          </a:p>
          <a:p>
            <a:endParaRPr lang="en-US" sz="2400" i="1" dirty="0"/>
          </a:p>
          <a:p>
            <a:r>
              <a:rPr lang="en-US" sz="2400" dirty="0" smtClean="0"/>
              <a:t>Common closed </a:t>
            </a:r>
            <a:r>
              <a:rPr lang="en-US" sz="2400" dirty="0"/>
              <a:t>(i.e. </a:t>
            </a:r>
            <a:r>
              <a:rPr lang="en-US" sz="2400" dirty="0" smtClean="0"/>
              <a:t>resolved</a:t>
            </a:r>
            <a:r>
              <a:rPr lang="en-US" sz="2400" dirty="0"/>
              <a:t>) </a:t>
            </a:r>
            <a:r>
              <a:rPr lang="en-US" sz="2400" dirty="0" smtClean="0"/>
              <a:t>status names</a:t>
            </a:r>
            <a:r>
              <a:rPr lang="en-US" sz="2400" dirty="0"/>
              <a:t>: </a:t>
            </a:r>
            <a:r>
              <a:rPr lang="en-US" sz="2400" i="1" dirty="0"/>
              <a:t>Shipped, Published, Fixed, Analysis Complete,</a:t>
            </a:r>
            <a:r>
              <a:rPr lang="en-US" sz="2400" dirty="0"/>
              <a:t> and </a:t>
            </a:r>
            <a:r>
              <a:rPr lang="en-US" sz="2400" i="1" dirty="0"/>
              <a:t>Closed.</a:t>
            </a:r>
            <a:endParaRPr lang="en-US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0611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28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b="1" dirty="0" smtClean="0"/>
              <a:t>Transitions </a:t>
            </a:r>
            <a:r>
              <a:rPr lang="en-US" sz="2400" b="1" dirty="0" smtClean="0"/>
              <a:t>= What</a:t>
            </a:r>
          </a:p>
          <a:p>
            <a:r>
              <a:rPr lang="en-US" sz="2400" dirty="0" smtClean="0"/>
              <a:t>Reflects the action being taken and </a:t>
            </a:r>
            <a:r>
              <a:rPr lang="en-US" sz="2400" dirty="0" smtClean="0"/>
              <a:t>dictates </a:t>
            </a:r>
            <a:r>
              <a:rPr lang="en-US" sz="2400" dirty="0" smtClean="0"/>
              <a:t>the way an issue moves between states</a:t>
            </a:r>
          </a:p>
          <a:p>
            <a:r>
              <a:rPr lang="en-US" sz="2400" dirty="0" smtClean="0"/>
              <a:t>Jira support workflow permissions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</a:t>
            </a:r>
            <a:r>
              <a:rPr lang="en-US" sz="2400" i="1" dirty="0" smtClean="0"/>
              <a:t>Librarians loan out books</a:t>
            </a:r>
          </a:p>
          <a:p>
            <a:r>
              <a:rPr lang="en-US" sz="2400" i="1" dirty="0"/>
              <a:t> </a:t>
            </a:r>
            <a:r>
              <a:rPr lang="en-US" sz="2400" i="1" dirty="0" smtClean="0"/>
              <a:t>   Customers return books</a:t>
            </a:r>
            <a:endParaRPr lang="en-US" sz="2400" dirty="0"/>
          </a:p>
          <a:p>
            <a:endParaRPr lang="en-US" sz="2400" dirty="0"/>
          </a:p>
          <a:p>
            <a:endParaRPr lang="en-US" sz="1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4603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2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Too much Work in Progress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Unknown Dependencies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Unplanned 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Conflicting Priorities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Neglected Work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400" dirty="0" smtClean="0"/>
              <a:t>Time Thieves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099483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29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b="1" dirty="0" smtClean="0"/>
              <a:t>Assignees = </a:t>
            </a:r>
            <a:r>
              <a:rPr lang="en-US" sz="2400" b="1" dirty="0" smtClean="0"/>
              <a:t>Who</a:t>
            </a:r>
            <a:endParaRPr lang="en-US" sz="2400" b="1" dirty="0" smtClean="0"/>
          </a:p>
          <a:p>
            <a:r>
              <a:rPr lang="en-US" sz="2400" b="1" dirty="0"/>
              <a:t> </a:t>
            </a:r>
            <a:r>
              <a:rPr lang="en-US" sz="2400" b="1" dirty="0" smtClean="0"/>
              <a:t>  </a:t>
            </a:r>
            <a:r>
              <a:rPr lang="en-US" sz="2400" dirty="0" smtClean="0"/>
              <a:t>Responsible party for an issue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</a:t>
            </a:r>
            <a:r>
              <a:rPr lang="en-US" sz="2400" i="1" dirty="0" smtClean="0"/>
              <a:t>Set assignee to the borrower of a  book, clear when returned</a:t>
            </a:r>
            <a:endParaRPr lang="en-US" sz="2400" dirty="0" smtClean="0"/>
          </a:p>
          <a:p>
            <a:endParaRPr lang="en-US" sz="2400" b="1" dirty="0"/>
          </a:p>
          <a:p>
            <a:endParaRPr lang="en-US" sz="1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1834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30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b="1" dirty="0" smtClean="0"/>
              <a:t>Resolutions: why	</a:t>
            </a:r>
          </a:p>
          <a:p>
            <a:r>
              <a:rPr lang="en-US" sz="2400" dirty="0" smtClean="0"/>
              <a:t>Explains </a:t>
            </a:r>
            <a:r>
              <a:rPr lang="en-US" sz="2400" dirty="0" smtClean="0"/>
              <a:t>why an issue has transitioned from an open status to a closed one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</a:t>
            </a:r>
            <a:r>
              <a:rPr lang="en-US" sz="2400" i="1" dirty="0" smtClean="0"/>
              <a:t>Book removed inventory might </a:t>
            </a:r>
            <a:r>
              <a:rPr lang="en-US" sz="2400" i="1" dirty="0" smtClean="0"/>
              <a:t>have been retired</a:t>
            </a:r>
            <a:endParaRPr lang="en-US" sz="2400" dirty="0" smtClean="0"/>
          </a:p>
          <a:p>
            <a:r>
              <a:rPr lang="en-US" sz="1400" dirty="0" smtClean="0"/>
              <a:t>`</a:t>
            </a:r>
            <a:endParaRPr lang="en-US" sz="1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645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31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9950"/>
          <a:stretch/>
        </p:blipFill>
        <p:spPr>
          <a:xfrm>
            <a:off x="38100" y="1126231"/>
            <a:ext cx="7999256" cy="2877020"/>
          </a:xfrm>
          <a:prstGeom prst="round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7692" t="13514" r="6339"/>
          <a:stretch/>
        </p:blipFill>
        <p:spPr>
          <a:xfrm>
            <a:off x="152400" y="3783330"/>
            <a:ext cx="8686800" cy="2624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 bwMode="auto">
          <a:xfrm>
            <a:off x="467550" y="2588823"/>
            <a:ext cx="1490599" cy="40705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TO DO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2894278" y="2548117"/>
            <a:ext cx="2261498" cy="447765"/>
          </a:xfrm>
          <a:prstGeom prst="roundRect">
            <a:avLst/>
          </a:prstGeom>
          <a:solidFill>
            <a:schemeClr val="accent4">
              <a:lumMod val="75000"/>
              <a:lumOff val="25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IN PROGRESS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63563"/>
          <a:stretch/>
        </p:blipFill>
        <p:spPr>
          <a:xfrm>
            <a:off x="5179721" y="1126231"/>
            <a:ext cx="3236756" cy="2877020"/>
          </a:xfrm>
          <a:prstGeom prst="roundRect">
            <a:avLst/>
          </a:prstGeom>
        </p:spPr>
      </p:pic>
      <p:sp>
        <p:nvSpPr>
          <p:cNvPr id="12" name="Rounded Rectangle 11"/>
          <p:cNvSpPr/>
          <p:nvPr/>
        </p:nvSpPr>
        <p:spPr bwMode="auto">
          <a:xfrm>
            <a:off x="6246051" y="2588823"/>
            <a:ext cx="1490599" cy="407059"/>
          </a:xfrm>
          <a:prstGeom prst="roundRect">
            <a:avLst/>
          </a:prstGeom>
          <a:solidFill>
            <a:srgbClr val="00B050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DONE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5908" y="796290"/>
            <a:ext cx="8649969" cy="5546550"/>
          </a:xfrm>
        </p:spPr>
        <p:txBody>
          <a:bodyPr/>
          <a:lstStyle/>
          <a:p>
            <a:r>
              <a:rPr lang="en-US" sz="2400" dirty="0" smtClean="0"/>
              <a:t>Workflow status maps to columns on a Kanban board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62990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32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9410" y="1426451"/>
            <a:ext cx="8649969" cy="4777324"/>
          </a:xfrm>
        </p:spPr>
        <p:txBody>
          <a:bodyPr/>
          <a:lstStyle/>
          <a:p>
            <a:r>
              <a:rPr lang="en-US" sz="2400" b="1" dirty="0" err="1" smtClean="0"/>
              <a:t>Gotchas</a:t>
            </a:r>
            <a:r>
              <a:rPr lang="en-US" sz="2400" b="1" dirty="0"/>
              <a:t>	</a:t>
            </a:r>
            <a:endParaRPr lang="en-US" sz="24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 </a:t>
            </a:r>
            <a:r>
              <a:rPr lang="en-US" sz="2400" b="1" dirty="0" smtClean="0"/>
              <a:t>   </a:t>
            </a:r>
            <a:r>
              <a:rPr lang="en-US" sz="2400" dirty="0" smtClean="0"/>
              <a:t>Workflow applies to the Kanban/Scrum Boards (</a:t>
            </a:r>
            <a:r>
              <a:rPr lang="en-US" sz="2400" dirty="0" smtClean="0"/>
              <a:t>Can’t </a:t>
            </a:r>
            <a:r>
              <a:rPr lang="en-US" sz="2400" dirty="0" smtClean="0"/>
              <a:t>just move stuff to any </a:t>
            </a:r>
            <a:r>
              <a:rPr lang="en-US" sz="2400" dirty="0" smtClean="0"/>
              <a:t>column; need to associate a workflow)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 </a:t>
            </a:r>
            <a:r>
              <a:rPr lang="en-US" sz="2400" b="1" dirty="0" smtClean="0"/>
              <a:t>   </a:t>
            </a:r>
            <a:r>
              <a:rPr lang="en-US" sz="2400" dirty="0" smtClean="0"/>
              <a:t>Confusing resolution </a:t>
            </a:r>
            <a:r>
              <a:rPr lang="en-US" sz="2400" dirty="0"/>
              <a:t>with status </a:t>
            </a:r>
            <a:endParaRPr lang="en-US" sz="2400" dirty="0" smtClean="0"/>
          </a:p>
          <a:p>
            <a:pPr marL="879475" lvl="3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(e.g. </a:t>
            </a:r>
            <a:r>
              <a:rPr lang="en-US" sz="2400" i="1" dirty="0" smtClean="0"/>
              <a:t>Retired</a:t>
            </a:r>
            <a:r>
              <a:rPr lang="en-US" sz="2400" dirty="0" smtClean="0"/>
              <a:t> is a status; </a:t>
            </a:r>
            <a:r>
              <a:rPr lang="en-US" sz="2400" i="1" dirty="0" smtClean="0"/>
              <a:t>Damaged is a resolution – why it was retired)</a:t>
            </a:r>
            <a:endParaRPr lang="en-US" sz="2400" i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 </a:t>
            </a:r>
            <a:r>
              <a:rPr lang="en-US" sz="2400" i="1" dirty="0" smtClean="0"/>
              <a:t>   </a:t>
            </a:r>
            <a:r>
              <a:rPr lang="en-US" sz="2400" dirty="0" smtClean="0"/>
              <a:t>Setting resolutions incorrectly (If you </a:t>
            </a:r>
            <a:r>
              <a:rPr lang="en-US" sz="2400" dirty="0" smtClean="0"/>
              <a:t>reopen, </a:t>
            </a:r>
            <a:r>
              <a:rPr lang="en-US" sz="2400" dirty="0" smtClean="0"/>
              <a:t>the previous resolution is still </a:t>
            </a:r>
            <a:r>
              <a:rPr lang="en-US" sz="2400" dirty="0" smtClean="0"/>
              <a:t>there)</a:t>
            </a:r>
            <a:endParaRPr lang="en-US" sz="24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986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600" dirty="0" smtClean="0"/>
              <a:t>     </a:t>
            </a:r>
          </a:p>
          <a:p>
            <a:r>
              <a:rPr lang="en-US" b="1" dirty="0"/>
              <a:t> </a:t>
            </a:r>
            <a:r>
              <a:rPr lang="en-US" b="1" dirty="0" smtClean="0"/>
              <a:t>  </a:t>
            </a:r>
          </a:p>
          <a:p>
            <a:endParaRPr lang="en-US" b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33</a:t>
            </a:fld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1718" y="1845439"/>
            <a:ext cx="8920254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/>
              <a:t>Permissions and Users and Roles (To Modify Workflow)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smtClean="0"/>
              <a:t>Must </a:t>
            </a:r>
            <a:r>
              <a:rPr lang="en-US" sz="2400" dirty="0"/>
              <a:t>have the </a:t>
            </a:r>
            <a:r>
              <a:rPr lang="en-US" sz="2400" b="1" dirty="0"/>
              <a:t>Administer Projects </a:t>
            </a:r>
            <a:r>
              <a:rPr lang="en-US" sz="2400" dirty="0"/>
              <a:t>Permission granted to the </a:t>
            </a:r>
            <a:r>
              <a:rPr lang="en-US" sz="2400" dirty="0" smtClean="0"/>
              <a:t>Role</a:t>
            </a:r>
            <a:endParaRPr lang="en-US" sz="2400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smtClean="0"/>
              <a:t>By </a:t>
            </a:r>
            <a:r>
              <a:rPr lang="en-US" sz="2400" dirty="0"/>
              <a:t>Default this is granted to Administrators </a:t>
            </a:r>
            <a:r>
              <a:rPr lang="en-US" sz="2400" dirty="0" smtClean="0"/>
              <a:t>role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3119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34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150" y="1703388"/>
            <a:ext cx="6786112" cy="477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92742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35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Dashboard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00" y="1879667"/>
            <a:ext cx="7871901" cy="3098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72090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125910" y="1372745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u="sng" dirty="0" err="1" smtClean="0"/>
              <a:t>Todo</a:t>
            </a:r>
            <a:endParaRPr lang="en-US" sz="4000" u="sng" dirty="0" smtClean="0"/>
          </a:p>
          <a:p>
            <a:r>
              <a:rPr lang="en-US" sz="2000" dirty="0" smtClean="0"/>
              <a:t>Bulk </a:t>
            </a:r>
            <a:r>
              <a:rPr lang="en-US" sz="2000" dirty="0" smtClean="0"/>
              <a:t>update</a:t>
            </a:r>
          </a:p>
          <a:p>
            <a:r>
              <a:rPr lang="en-US" sz="2000" dirty="0" smtClean="0"/>
              <a:t>Dashboard</a:t>
            </a:r>
            <a:endParaRPr lang="en-US" sz="2000" dirty="0"/>
          </a:p>
          <a:p>
            <a:r>
              <a:rPr lang="en-US" sz="2000" dirty="0" smtClean="0"/>
              <a:t>Structure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188724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3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Always use a fix version for traceability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Keep your </a:t>
            </a:r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Jiras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flowing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Have daily standups to identify blockers, assign priorities, and move </a:t>
            </a:r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Jiras</a:t>
            </a:r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Press the Jira “release” button when a release is done.</a:t>
            </a:r>
          </a:p>
          <a:p>
            <a:pPr marL="636588" lvl="1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Clears everything from the Done column</a:t>
            </a:r>
          </a:p>
          <a:p>
            <a:pPr marL="636588" lvl="1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Generates release summary report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400" dirty="0" smtClean="0"/>
              <a:t>Day to Day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318114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1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695" y="833444"/>
            <a:ext cx="9002268" cy="386532"/>
          </a:xfrm>
        </p:spPr>
        <p:txBody>
          <a:bodyPr>
            <a:noAutofit/>
          </a:bodyPr>
          <a:lstStyle/>
          <a:p>
            <a:r>
              <a:rPr lang="en-US" sz="2400" dirty="0"/>
              <a:t>In a traditional factory it was easy to visualize the flow of work…</a:t>
            </a:r>
          </a:p>
        </p:txBody>
      </p:sp>
      <p:pic>
        <p:nvPicPr>
          <p:cNvPr id="2050" name="Picture 2" descr="http://1.bp.blogspot.com/-mNJT5eOBUec/UAvTp0thXlI/AAAAAAAADao/bW7S2f1iJUI/s1600/DSC_029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01" y="1484441"/>
            <a:ext cx="7663998" cy="41253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9" name="Slide Number Placeholder 3"/>
          <p:cNvSpPr txBox="1">
            <a:spLocks/>
          </p:cNvSpPr>
          <p:nvPr/>
        </p:nvSpPr>
        <p:spPr>
          <a:xfrm>
            <a:off x="7543800" y="6111875"/>
            <a:ext cx="1261728" cy="365125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l" defTabSz="914400" rtl="0" eaLnBrk="1" latinLnBrk="0" hangingPunct="1">
              <a:defRPr kumimoji="0" sz="1000" kern="1200">
                <a:solidFill>
                  <a:schemeClr val="bg2">
                    <a:shade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697783-C5CB-4BE6-8C48-CE8C6D7271F5}" type="slidenum">
              <a:rPr lang="en-US" smtClean="0"/>
              <a:pPr/>
              <a:t>4</a:t>
            </a:fld>
            <a:r>
              <a:rPr lang="en-US"/>
              <a:t>/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543800" y="61722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02920" y="544830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dirty="0"/>
              <a:t>Traditional Flow Visualization</a:t>
            </a:r>
          </a:p>
        </p:txBody>
      </p:sp>
      <p:pic>
        <p:nvPicPr>
          <p:cNvPr id="11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15" y="1413840"/>
            <a:ext cx="8079944" cy="42665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904997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860691"/>
            <a:ext cx="8183880" cy="514474"/>
          </a:xfrm>
        </p:spPr>
        <p:txBody>
          <a:bodyPr>
            <a:normAutofit/>
          </a:bodyPr>
          <a:lstStyle/>
          <a:p>
            <a:r>
              <a:rPr lang="en-US" sz="2400" dirty="0"/>
              <a:t>But in a software shop, every desk looks the same.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57200" y="1256491"/>
            <a:ext cx="8229600" cy="4178474"/>
            <a:chOff x="25291" y="446690"/>
            <a:chExt cx="9515475" cy="5561310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91"/>
            <a:stretch/>
          </p:blipFill>
          <p:spPr bwMode="auto">
            <a:xfrm>
              <a:off x="25291" y="552781"/>
              <a:ext cx="9515475" cy="545521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11" t="1" r="79479" b="91583"/>
            <a:stretch/>
          </p:blipFill>
          <p:spPr bwMode="auto">
            <a:xfrm>
              <a:off x="34816" y="558366"/>
              <a:ext cx="914400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784" t="-1815" r="10608" b="90170"/>
            <a:stretch/>
          </p:blipFill>
          <p:spPr bwMode="auto">
            <a:xfrm>
              <a:off x="8493429" y="446690"/>
              <a:ext cx="1009423" cy="672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Title 1"/>
          <p:cNvSpPr txBox="1">
            <a:spLocks/>
          </p:cNvSpPr>
          <p:nvPr/>
        </p:nvSpPr>
        <p:spPr>
          <a:xfrm>
            <a:off x="502920" y="5757301"/>
            <a:ext cx="8183880" cy="593578"/>
          </a:xfrm>
          <a:prstGeom prst="rect">
            <a:avLst/>
          </a:prstGeom>
        </p:spPr>
        <p:txBody>
          <a:bodyPr vert="horz" anchor="b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dirty="0"/>
              <a:t>Knowledge Workers Look Alike!</a:t>
            </a:r>
          </a:p>
        </p:txBody>
      </p:sp>
    </p:spTree>
    <p:extLst>
      <p:ext uri="{BB962C8B-B14F-4D97-AF65-F5344CB8AC3E}">
        <p14:creationId xmlns:p14="http://schemas.microsoft.com/office/powerpoint/2010/main" val="419396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6" y="838975"/>
            <a:ext cx="8934220" cy="5779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Left-Right Arrow 18"/>
          <p:cNvSpPr/>
          <p:nvPr/>
        </p:nvSpPr>
        <p:spPr bwMode="auto">
          <a:xfrm>
            <a:off x="1942737" y="5038023"/>
            <a:ext cx="5080000" cy="753422"/>
          </a:xfrm>
          <a:prstGeom prst="leftRightArrow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Cycle Time to Deployment</a:t>
            </a:r>
          </a:p>
        </p:txBody>
      </p:sp>
      <p:sp>
        <p:nvSpPr>
          <p:cNvPr id="21" name="Left-Right Arrow 20"/>
          <p:cNvSpPr/>
          <p:nvPr/>
        </p:nvSpPr>
        <p:spPr bwMode="auto">
          <a:xfrm>
            <a:off x="293594" y="4093265"/>
            <a:ext cx="8380466" cy="753422"/>
          </a:xfrm>
          <a:prstGeom prst="leftRightArrow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Lead</a:t>
            </a:r>
            <a:r>
              <a:rPr kumimoji="0" lang="en-US" sz="20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Time to Delivery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262743" y="2162628"/>
            <a:ext cx="7518401" cy="1393372"/>
            <a:chOff x="1262743" y="2162628"/>
            <a:chExt cx="7518401" cy="1393372"/>
          </a:xfrm>
        </p:grpSpPr>
        <p:grpSp>
          <p:nvGrpSpPr>
            <p:cNvPr id="15" name="Group 14"/>
            <p:cNvGrpSpPr/>
            <p:nvPr/>
          </p:nvGrpSpPr>
          <p:grpSpPr>
            <a:xfrm>
              <a:off x="1262743" y="2162628"/>
              <a:ext cx="7518401" cy="1393372"/>
              <a:chOff x="1262743" y="2162628"/>
              <a:chExt cx="7518401" cy="1393372"/>
            </a:xfrm>
          </p:grpSpPr>
          <p:sp>
            <p:nvSpPr>
              <p:cNvPr id="14" name="Oval 13"/>
              <p:cNvSpPr/>
              <p:nvPr/>
            </p:nvSpPr>
            <p:spPr bwMode="auto">
              <a:xfrm>
                <a:off x="1262743" y="2162628"/>
                <a:ext cx="725714" cy="566057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" name="Oval 15"/>
              <p:cNvSpPr/>
              <p:nvPr/>
            </p:nvSpPr>
            <p:spPr bwMode="auto">
              <a:xfrm>
                <a:off x="2953658" y="2162628"/>
                <a:ext cx="725714" cy="566057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" name="Oval 16"/>
              <p:cNvSpPr/>
              <p:nvPr/>
            </p:nvSpPr>
            <p:spPr bwMode="auto">
              <a:xfrm>
                <a:off x="8055430" y="2162628"/>
                <a:ext cx="725714" cy="566057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8" name="Oval 17"/>
              <p:cNvSpPr/>
              <p:nvPr/>
            </p:nvSpPr>
            <p:spPr bwMode="auto">
              <a:xfrm>
                <a:off x="8055430" y="2989943"/>
                <a:ext cx="725714" cy="566057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3957638" y="2274570"/>
              <a:ext cx="22002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Icons show user</a:t>
              </a:r>
              <a:endParaRPr lang="en-US" sz="2000" dirty="0"/>
            </a:p>
          </p:txBody>
        </p:sp>
        <p:cxnSp>
          <p:nvCxnSpPr>
            <p:cNvPr id="26" name="Straight Arrow Connector 25"/>
            <p:cNvCxnSpPr/>
            <p:nvPr/>
          </p:nvCxnSpPr>
          <p:spPr bwMode="auto">
            <a:xfrm flipH="1" flipV="1">
              <a:off x="3679372" y="2445656"/>
              <a:ext cx="378278" cy="11794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8" name="Straight Arrow Connector 27"/>
            <p:cNvCxnSpPr>
              <a:endCxn id="17" idx="2"/>
            </p:cNvCxnSpPr>
            <p:nvPr/>
          </p:nvCxnSpPr>
          <p:spPr bwMode="auto">
            <a:xfrm>
              <a:off x="6057900" y="2445656"/>
              <a:ext cx="1997530" cy="1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0" name="Straight Arrow Connector 29"/>
            <p:cNvCxnSpPr>
              <a:endCxn id="18" idx="2"/>
            </p:cNvCxnSpPr>
            <p:nvPr/>
          </p:nvCxnSpPr>
          <p:spPr bwMode="auto">
            <a:xfrm>
              <a:off x="5154930" y="2728685"/>
              <a:ext cx="2900500" cy="544287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2294" name="Group 12293"/>
          <p:cNvGrpSpPr/>
          <p:nvPr/>
        </p:nvGrpSpPr>
        <p:grpSpPr>
          <a:xfrm>
            <a:off x="1942737" y="2744155"/>
            <a:ext cx="3852586" cy="693712"/>
            <a:chOff x="1942737" y="2744155"/>
            <a:chExt cx="3852586" cy="693712"/>
          </a:xfrm>
        </p:grpSpPr>
        <p:sp>
          <p:nvSpPr>
            <p:cNvPr id="20" name="Rectangle 19"/>
            <p:cNvSpPr/>
            <p:nvPr/>
          </p:nvSpPr>
          <p:spPr bwMode="auto">
            <a:xfrm>
              <a:off x="1942737" y="2892735"/>
              <a:ext cx="1373778" cy="226711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1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 dirty="0" err="1">
                <a:latin typeface="Arial" charset="0"/>
              </a:endParaRPr>
            </a:p>
          </p:txBody>
        </p:sp>
        <p:grpSp>
          <p:nvGrpSpPr>
            <p:cNvPr id="12293" name="Group 12292"/>
            <p:cNvGrpSpPr/>
            <p:nvPr/>
          </p:nvGrpSpPr>
          <p:grpSpPr>
            <a:xfrm>
              <a:off x="3316515" y="2744155"/>
              <a:ext cx="2478808" cy="693712"/>
              <a:chOff x="3316515" y="2744155"/>
              <a:chExt cx="2478808" cy="693712"/>
            </a:xfrm>
          </p:grpSpPr>
          <p:sp>
            <p:nvSpPr>
              <p:cNvPr id="12288" name="TextBox 12287"/>
              <p:cNvSpPr txBox="1"/>
              <p:nvPr/>
            </p:nvSpPr>
            <p:spPr>
              <a:xfrm>
                <a:off x="3776758" y="2744155"/>
                <a:ext cx="2018565" cy="6937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Dots show days in the column</a:t>
                </a:r>
                <a:endParaRPr lang="en-US" sz="2000" dirty="0"/>
              </a:p>
            </p:txBody>
          </p:sp>
          <p:cxnSp>
            <p:nvCxnSpPr>
              <p:cNvPr id="12291" name="Straight Arrow Connector 12290"/>
              <p:cNvCxnSpPr>
                <a:stCxn id="12288" idx="1"/>
                <a:endCxn id="20" idx="3"/>
              </p:cNvCxnSpPr>
              <p:nvPr/>
            </p:nvCxnSpPr>
            <p:spPr bwMode="auto">
              <a:xfrm flipH="1" flipV="1">
                <a:off x="3316515" y="3006091"/>
                <a:ext cx="460243" cy="84920"/>
              </a:xfrm>
              <a:prstGeom prst="straightConnector1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5403809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7</a:t>
            </a:fld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45908" y="828991"/>
            <a:ext cx="8649969" cy="1020419"/>
          </a:xfrm>
        </p:spPr>
        <p:txBody>
          <a:bodyPr/>
          <a:lstStyle/>
          <a:p>
            <a:r>
              <a:rPr lang="en-US" dirty="0" smtClean="0"/>
              <a:t>Create a new board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57" y="1286966"/>
            <a:ext cx="7569287" cy="5327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 descr="C:\Users\vgrazi\AppData\Local\Temp\SNAGHTMLbe4fb0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" b="29176"/>
          <a:stretch/>
        </p:blipFill>
        <p:spPr bwMode="auto">
          <a:xfrm>
            <a:off x="-457199" y="953336"/>
            <a:ext cx="5386704" cy="333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5629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7 L 0.16615 0.10509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99" y="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8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Kanban board or Scrum board (or both!)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24" y="1309553"/>
            <a:ext cx="7940953" cy="2922857"/>
          </a:xfrm>
          <a:prstGeom prst="flowChartDocumen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397907" y="3732689"/>
            <a:ext cx="7940200" cy="2923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97611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omura US Powerpoint Template_20131014">
  <a:themeElements>
    <a:clrScheme name="Main Nomura Global Color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CB2420"/>
      </a:accent1>
      <a:accent2>
        <a:srgbClr val="737374"/>
      </a:accent2>
      <a:accent3>
        <a:srgbClr val="80A9AE"/>
      </a:accent3>
      <a:accent4>
        <a:srgbClr val="00305C"/>
      </a:accent4>
      <a:accent5>
        <a:srgbClr val="80003F"/>
      </a:accent5>
      <a:accent6>
        <a:srgbClr val="CC8D19"/>
      </a:accent6>
      <a:hlink>
        <a:srgbClr val="B1B1B0"/>
      </a:hlink>
      <a:folHlink>
        <a:srgbClr val="B1B1B0"/>
      </a:folHlink>
    </a:clrScheme>
    <a:fontScheme name="Nomur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ctr" anchorCtr="1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200" b="1" i="0" u="none" strike="noStrike" cap="none" normalizeH="0" baseline="0" dirty="0" err="1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3263</TotalTime>
  <Words>617</Words>
  <Application>Microsoft Office PowerPoint</Application>
  <PresentationFormat>Letter Paper (8.5x11 in)</PresentationFormat>
  <Paragraphs>188</Paragraphs>
  <Slides>37</Slides>
  <Notes>15</Notes>
  <HiddenSlides>7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Nomura US Powerpoint Template_20131014</vt:lpstr>
      <vt:lpstr>Managing Kanban with Jira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Nomura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Cox, Mitchell Samuel (IT/US)</dc:creator>
  <cp:lastModifiedBy>Grazi, Victor (IT/US)</cp:lastModifiedBy>
  <cp:revision>55</cp:revision>
  <dcterms:created xsi:type="dcterms:W3CDTF">2018-07-23T13:57:06Z</dcterms:created>
  <dcterms:modified xsi:type="dcterms:W3CDTF">2018-07-26T20:24:11Z</dcterms:modified>
</cp:coreProperties>
</file>